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3" r:id="rId3"/>
    <p:sldId id="260" r:id="rId4"/>
    <p:sldId id="291" r:id="rId5"/>
    <p:sldId id="264" r:id="rId6"/>
    <p:sldId id="265" r:id="rId7"/>
    <p:sldId id="266" r:id="rId8"/>
    <p:sldId id="268" r:id="rId9"/>
    <p:sldId id="271" r:id="rId10"/>
    <p:sldId id="270" r:id="rId11"/>
    <p:sldId id="272" r:id="rId12"/>
    <p:sldId id="273" r:id="rId13"/>
    <p:sldId id="278" r:id="rId14"/>
    <p:sldId id="277" r:id="rId15"/>
    <p:sldId id="284" r:id="rId16"/>
    <p:sldId id="285" r:id="rId17"/>
    <p:sldId id="286" r:id="rId18"/>
    <p:sldId id="279" r:id="rId19"/>
    <p:sldId id="282" r:id="rId20"/>
    <p:sldId id="290" r:id="rId21"/>
    <p:sldId id="267" r:id="rId22"/>
    <p:sldId id="293" r:id="rId23"/>
    <p:sldId id="288" r:id="rId24"/>
    <p:sldId id="287" r:id="rId25"/>
    <p:sldId id="289" r:id="rId26"/>
    <p:sldId id="292" r:id="rId27"/>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314" autoAdjust="0"/>
  </p:normalViewPr>
  <p:slideViewPr>
    <p:cSldViewPr>
      <p:cViewPr varScale="1">
        <p:scale>
          <a:sx n="66" d="100"/>
          <a:sy n="66" d="100"/>
        </p:scale>
        <p:origin x="-229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B172B-AB6B-49B8-AE9F-FC866DDB9C9A}" type="datetimeFigureOut">
              <a:rPr lang="fi-FI" smtClean="0"/>
              <a:t>13.6.2014</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609AC4-11A1-4CFC-8BBF-AFB1C9AA0624}" type="slidenum">
              <a:rPr lang="fi-FI" smtClean="0"/>
              <a:t>‹#›</a:t>
            </a:fld>
            <a:endParaRPr lang="fi-FI"/>
          </a:p>
        </p:txBody>
      </p:sp>
    </p:spTree>
    <p:extLst>
      <p:ext uri="{BB962C8B-B14F-4D97-AF65-F5344CB8AC3E}">
        <p14:creationId xmlns:p14="http://schemas.microsoft.com/office/powerpoint/2010/main" val="100661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noProof="0" dirty="0" smtClean="0"/>
              <a:t>Den egna arbetsbilden kunden man även koppla</a:t>
            </a:r>
            <a:r>
              <a:rPr lang="sv-FI" baseline="0" noProof="0" dirty="0" smtClean="0"/>
              <a:t> till saker som berättas senare. I vilket skede av träproduktens livscykel, eller i någon annan process som har att göra med skogen, så är du själv med i? </a:t>
            </a:r>
            <a:endParaRPr lang="sv-FI" noProof="0" dirty="0" smtClean="0"/>
          </a:p>
          <a:p>
            <a:endParaRPr lang="sv-FI" noProof="0" dirty="0" smtClean="0"/>
          </a:p>
          <a:p>
            <a:endParaRPr lang="sv-FI" noProof="0" dirty="0" smtClean="0"/>
          </a:p>
          <a:p>
            <a:endParaRPr lang="sv-FI" noProof="0"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2</a:t>
            </a:fld>
            <a:endParaRPr lang="fi-FI"/>
          </a:p>
        </p:txBody>
      </p:sp>
    </p:spTree>
    <p:extLst>
      <p:ext uri="{BB962C8B-B14F-4D97-AF65-F5344CB8AC3E}">
        <p14:creationId xmlns:p14="http://schemas.microsoft.com/office/powerpoint/2010/main" val="3278114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1" noProof="0" dirty="0" smtClean="0">
                <a:effectLst/>
              </a:rPr>
              <a:t>2. Ekonomisk hållbarhet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noProof="0" dirty="0" smtClean="0">
                <a:effectLst/>
              </a:rPr>
              <a:t>Nästan 20% av Finlands exportinkomster får vi genom att sälja skogsindustrins produkter.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noProof="0" dirty="0" smtClean="0">
                <a:effectLst/>
              </a:rPr>
              <a:t>Skogsindustrin</a:t>
            </a:r>
            <a:r>
              <a:rPr lang="sv-FI" altLang="fi-FI" b="0" baseline="0" noProof="0" dirty="0" smtClean="0">
                <a:effectLst/>
              </a:rPr>
              <a:t> och skogsbruket sysselsätter ca 70 000 människor i Finland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baseline="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baseline="0" noProof="0" dirty="0" smtClean="0">
                <a:effectLst/>
              </a:rPr>
              <a:t>Med ekonomisk hållbarhet menas att man skall ta hand om att trä ännu räcker som råvara även i framtiden. I Finland avverkas årligen i genomsnitt ca två procent av skogsarealen. En tredjedel av avverkningarna är slutavverkningar och två tredjedelar är gallringar.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baseline="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baseline="0" noProof="0" dirty="0" smtClean="0">
                <a:effectLst/>
              </a:rPr>
              <a:t>Oberoende av avverkningarna, så är mängden växande träd större på grund av att den årliga tillväxten av trä redan länge har varit större än avverkningarna.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baseline="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baseline="0" noProof="0" dirty="0" smtClean="0">
                <a:effectLst/>
              </a:rPr>
              <a:t>Årligen planteras det 159 miljoner plantor på de avverkade trädens plats och man förnyar skog även genom sådd. Oberoende av detta är fyra femtedelar av Finlands träd naturligt förnyade. </a:t>
            </a:r>
            <a:endParaRPr lang="sv-FI" altLang="fi-FI" b="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1" noProof="0" dirty="0" smtClean="0">
              <a:effectLs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altLang="fi-FI" b="1" dirty="0" smtClean="0">
              <a:effectLst/>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11</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FI" altLang="fi-FI" b="1" noProof="0" dirty="0" smtClean="0">
                <a:effectLst/>
              </a:rPr>
              <a:t>3. och 4. Socialt och kulturellt hållbart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noProof="0" dirty="0" smtClean="0">
                <a:effectLst/>
              </a:rPr>
              <a:t>Skogarna betyder jobb, utkomst, rekreation, kultur och möjligheter till olika hobbyn. Skogarna ägs huvudsakligen av vanliga familjer, men allemansrätten</a:t>
            </a:r>
            <a:r>
              <a:rPr lang="sv-FI" altLang="fi-FI" b="0" baseline="0" noProof="0" dirty="0" smtClean="0">
                <a:effectLst/>
              </a:rPr>
              <a:t> gäller alla. Mångas jobb och levebröd anknyts på ett eller annat sätt till skogen.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baseline="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baseline="0" noProof="0" dirty="0" smtClean="0">
                <a:effectLst/>
              </a:rPr>
              <a:t>Träråvarans drivning och försäljning är inte det enda sättet att få sitt levebröd genom skogen. Redan i årtusendens tid har Finlands skogar använts till att röra sig i, att utnyttja skogens utbyte som mat, som byggnadsmaterial, som handelsvara och som fritidssysselsättning. Bär- och svampplockning och dess försäljning samt naturresande kan som en annan skogsanvändningsform nuförtiden till och med i vissa fall vara produktivare än traditionellt skogsbruk.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baseline="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baseline="0" noProof="0" dirty="0" smtClean="0">
                <a:effectLst/>
              </a:rPr>
              <a:t>De långa traditionerna som handlar om skogens utnyttjande kan ses som tecken av människans verksamhet i våra skogar.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baseline="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baseline="0" noProof="0" dirty="0" smtClean="0">
                <a:effectLst/>
              </a:rPr>
              <a:t>I våra skogar har man med stöd av fornminnelagen (295/1963) skyddade föremål och ytterligare rikligt med andra kulturarvsföremål, så som svedruiner, tjärdalar och byggnaders lämningar. Markägaren kan förvara, sköta eller sätta i skick dessa enligt eget beslut ifall föremålen inte är skyddade med lagen. </a:t>
            </a:r>
            <a:endParaRPr lang="sv-FI" altLang="fi-FI" b="0" noProof="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i-FI" altLang="fi-FI" b="1"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8B609AC4-11A1-4CFC-8BBF-AFB1C9AA0624}" type="slidenum">
              <a:rPr lang="fi-FI" smtClean="0"/>
              <a:t>12</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noProof="0" dirty="0" smtClean="0"/>
              <a:t>I ekonomiskogar strävar man efter att odla sådana träd som industrin behöver. Å andra sidan så tar man hänsyn till allt redan</a:t>
            </a:r>
            <a:r>
              <a:rPr lang="sv-FI" sz="1200" baseline="0" noProof="0" dirty="0" smtClean="0"/>
              <a:t> tidigare nämnt om hållbar utveckling och skogsplanen sätts ihop av skogsägarens önskemål och preferenser.</a:t>
            </a:r>
          </a:p>
          <a:p>
            <a:pPr marL="171450" indent="-171450">
              <a:buFont typeface="Arial" panose="020B0604020202020204" pitchFamily="34" charset="0"/>
              <a:buChar char="•"/>
            </a:pPr>
            <a:endParaRPr lang="sv-FI" sz="1200" baseline="0" noProof="0" dirty="0" smtClean="0"/>
          </a:p>
          <a:p>
            <a:pPr marL="171450" indent="-171450">
              <a:buFont typeface="Arial" panose="020B0604020202020204" pitchFamily="34" charset="0"/>
              <a:buChar char="•"/>
            </a:pPr>
            <a:r>
              <a:rPr lang="sv-FI" sz="1200" baseline="0" noProof="0" dirty="0" smtClean="0"/>
              <a:t>Det viktiga i skogens mångsidiga användning är bland annat jakt, bär- och svampplockning, annan vistelse i skogen och turism. De här producerar både materiella och immateriella fördelar för skogsägarna och andra människor som vistas i skogen. Finländarna är vana med att röra sig i skogen och handla enligt allemansrättens rättigheter och skyldigheter. (Tapio)</a:t>
            </a:r>
          </a:p>
          <a:p>
            <a:pPr marL="171450" indent="-171450">
              <a:buFont typeface="Arial" panose="020B0604020202020204" pitchFamily="34" charset="0"/>
              <a:buChar char="•"/>
            </a:pPr>
            <a:endParaRPr lang="sv-FI" sz="1200" noProof="0" dirty="0" smtClean="0"/>
          </a:p>
          <a:p>
            <a:pPr marL="171450" indent="-171450">
              <a:buFont typeface="Arial" panose="020B0604020202020204" pitchFamily="34" charset="0"/>
              <a:buChar char="•"/>
            </a:pPr>
            <a:endParaRPr lang="fi-FI" sz="1200"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13</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noProof="0" dirty="0" smtClean="0"/>
              <a:t>Traditionellt har man i</a:t>
            </a:r>
            <a:r>
              <a:rPr lang="sv-FI" baseline="0" noProof="0" dirty="0" smtClean="0"/>
              <a:t> Finland odlat likåldriga bestånd. I likåldriga bestånd är träden oftast ungefär lika gamla och av samma storlek, de formar ett så kallat huvudavsnitt där man sedan gynnar tillväxten med hjälp av skogsvård. </a:t>
            </a:r>
          </a:p>
          <a:p>
            <a:endParaRPr lang="sv-FI"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FI" sz="1200" dirty="0" smtClean="0">
                <a:solidFill>
                  <a:schemeClr val="bg1"/>
                </a:solidFill>
                <a:latin typeface="Arial" panose="020B0604020202020204" pitchFamily="34" charset="0"/>
                <a:cs typeface="Arial" panose="020B0604020202020204" pitchFamily="34" charset="0"/>
              </a:rPr>
              <a:t>Vid odling av likåldriga bestånd kan man skilja på  förnyelse- och odlingsskedet</a:t>
            </a:r>
            <a:endParaRPr lang="sv-FI" altLang="fi-FI" sz="1200" b="0" dirty="0" smtClean="0">
              <a:solidFill>
                <a:schemeClr val="bg1"/>
              </a:solidFill>
              <a:effectLst/>
              <a:latin typeface="Arial" panose="020B0604020202020204" pitchFamily="34" charset="0"/>
              <a:cs typeface="Arial" panose="020B0604020202020204" pitchFamily="34" charset="0"/>
            </a:endParaRPr>
          </a:p>
          <a:p>
            <a:endParaRPr lang="sv-FI" noProof="0" dirty="0" smtClean="0"/>
          </a:p>
          <a:p>
            <a:endParaRPr lang="fi-FI"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14</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Från avverkningsområdet tar man till vara det trä som träden producerat och med samma förbereder man området för att den nya trädgenerationen skall sås eller planteras. Med detta menas bland annat bekämpning av sly och markberedning med vilket man förbättrar frönas grobarhet och plantornas levnadsförhållanden. </a:t>
            </a:r>
          </a:p>
          <a:p>
            <a:pPr marL="171450" indent="-171450">
              <a:buFont typeface="Arial" panose="020B0604020202020204" pitchFamily="34" charset="0"/>
              <a:buChar char="•"/>
            </a:pPr>
            <a:endParaRPr lang="fi-FI"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I likåldriga bestånd kan man göra förnyelseavverkningen till exempel som kal-, fröträds-, eller skärmträdsavverkning och kanthuggning. </a:t>
            </a:r>
          </a:p>
          <a:p>
            <a:pPr marL="171450" indent="-171450">
              <a:buFont typeface="Arial" panose="020B0604020202020204" pitchFamily="34" charset="0"/>
              <a:buChar char="•"/>
            </a:pPr>
            <a:endParaRPr lang="sv-FI" sz="1200" b="0"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En förnyelseavverkning påverkar skogsomgivningen och landskapet radikalt. Därför skall man noga tänka på begränsningen av området och bl.a. var man placerar sparträdsgrupperna då man planerar en avverkning. </a:t>
            </a:r>
          </a:p>
          <a:p>
            <a:pPr marL="171450" indent="-171450">
              <a:buFont typeface="Arial" panose="020B0604020202020204" pitchFamily="34" charset="0"/>
              <a:buChar char="•"/>
            </a:pPr>
            <a:endParaRPr lang="fi-FI"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fi-FI" sz="1200" b="0" i="0" u="none" strike="noStrike" kern="1200" baseline="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15</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Enligt skogsägarens mål och växtplatsens egenskaper kan man förnya skogen med olika förnyelsemetoder, antingen naturligt eller via odling. </a:t>
            </a:r>
          </a:p>
          <a:p>
            <a:pPr marL="171450" indent="-171450">
              <a:buFont typeface="Arial" panose="020B0604020202020204" pitchFamily="34" charset="0"/>
              <a:buChar char="•"/>
            </a:pPr>
            <a:endParaRPr lang="sv-FI" sz="1200" b="0"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Med odling menar man antingen sådd med frön eller plantering av plantor. </a:t>
            </a:r>
          </a:p>
          <a:p>
            <a:pPr marL="171450" indent="-171450">
              <a:buFont typeface="Arial" panose="020B0604020202020204" pitchFamily="34" charset="0"/>
              <a:buChar char="•"/>
            </a:pPr>
            <a:endParaRPr lang="sv-FI" sz="1200" b="0"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Vid naturlig förnyelse uppstår plantbeståndet av fröna som kommer antingen från de träd som står vid kanten av avverkningsområdet, eller från de fröträd som lämnats på avverkningsområdet. </a:t>
            </a:r>
          </a:p>
          <a:p>
            <a:pPr marL="171450" indent="-171450">
              <a:buFont typeface="Arial" panose="020B0604020202020204" pitchFamily="34" charset="0"/>
              <a:buChar char="•"/>
            </a:pPr>
            <a:endParaRPr lang="sv-FI" sz="1200" b="0"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Tävlingen om vatten, näring och ljus kan sakta ner på plantornas tillväxt under flera år, och till och med svälta ihjäl en stor del av plantorna, och då går investeringarna som man gjort för förnyelsen till spillo. Markberedning innan plantering av plantor och borttagning av den konkurrerande ytvegetationen, samt senare även röjning av slyet, hjälper de önskade trädens tillväxt att bli högre. </a:t>
            </a:r>
          </a:p>
          <a:p>
            <a:pPr marL="0" indent="0">
              <a:buFont typeface="Arial" panose="020B0604020202020204" pitchFamily="34" charset="0"/>
              <a:buNone/>
            </a:pPr>
            <a:endParaRPr lang="fi-FI" sz="1200" b="0" i="0" u="none" strike="noStrike" kern="1200" baseline="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16</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i="0" kern="1200" noProof="0" dirty="0" smtClean="0">
                <a:solidFill>
                  <a:schemeClr val="tx1"/>
                </a:solidFill>
                <a:latin typeface="+mn-lt"/>
                <a:ea typeface="+mn-ea"/>
                <a:cs typeface="+mn-cs"/>
              </a:rPr>
              <a:t>Träden växer i Finland endast under växtperioden, som är ungefär 80 dagar lång. Under</a:t>
            </a:r>
            <a:r>
              <a:rPr lang="sv-FI" sz="1200" i="0" kern="1200" baseline="0" noProof="0" dirty="0" smtClean="0">
                <a:solidFill>
                  <a:schemeClr val="tx1"/>
                </a:solidFill>
                <a:latin typeface="+mn-lt"/>
                <a:ea typeface="+mn-ea"/>
                <a:cs typeface="+mn-cs"/>
              </a:rPr>
              <a:t> växtperioden 2012 var trädbeståndets tillväxt 104 miljoner kubik, så alltså genomsnittliga dagstillväxten var över en miljon kubik. </a:t>
            </a:r>
          </a:p>
          <a:p>
            <a:pPr marL="171450" indent="-171450">
              <a:buFont typeface="Arial" panose="020B0604020202020204" pitchFamily="34" charset="0"/>
              <a:buChar char="•"/>
            </a:pPr>
            <a:endParaRPr lang="sv-FI" sz="1200" i="0"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i="0" kern="1200" baseline="0" noProof="0" dirty="0" smtClean="0">
                <a:solidFill>
                  <a:schemeClr val="tx1"/>
                </a:solidFill>
                <a:latin typeface="+mn-lt"/>
                <a:ea typeface="+mn-ea"/>
                <a:cs typeface="+mn-cs"/>
              </a:rPr>
              <a:t>Med gallringar i likåldriga bestånd menas att man har som mål att förbättra tillväxten och kvaliteten på de träd som man vill, samt försnabba tillväxten och öka grovheten på stammarna.</a:t>
            </a:r>
          </a:p>
          <a:p>
            <a:pPr marL="171450" indent="-171450">
              <a:buFont typeface="Arial" panose="020B0604020202020204" pitchFamily="34" charset="0"/>
              <a:buChar char="•"/>
            </a:pPr>
            <a:endParaRPr lang="sv-FI" sz="1200" i="0"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i="0" kern="1200" baseline="0" noProof="0" dirty="0" smtClean="0">
                <a:solidFill>
                  <a:schemeClr val="tx1"/>
                </a:solidFill>
                <a:latin typeface="+mn-lt"/>
                <a:ea typeface="+mn-ea"/>
                <a:cs typeface="+mn-cs"/>
              </a:rPr>
              <a:t>Med gallringar påverkar man trädbeståndets täthet, trädförhållandena och värdeutvecklingen med hjälp av att ta bort träd enligt olika gallringsmetoder. </a:t>
            </a:r>
            <a:endParaRPr lang="sv-FI" sz="1200" i="0" kern="1200" noProof="0" dirty="0" smtClean="0">
              <a:solidFill>
                <a:schemeClr val="tx1"/>
              </a:solidFill>
              <a:latin typeface="+mn-lt"/>
              <a:ea typeface="+mn-ea"/>
              <a:cs typeface="+mn-cs"/>
            </a:endParaRPr>
          </a:p>
          <a:p>
            <a:pPr marL="171450" indent="-171450">
              <a:buFont typeface="Arial" panose="020B0604020202020204" pitchFamily="34" charset="0"/>
              <a:buChar char="•"/>
            </a:pPr>
            <a:endParaRPr lang="sv-FI" sz="1200" i="0" kern="1200" noProof="0" dirty="0" smtClean="0">
              <a:solidFill>
                <a:schemeClr val="tx1"/>
              </a:solidFill>
              <a:latin typeface="+mn-lt"/>
              <a:ea typeface="+mn-ea"/>
              <a:cs typeface="+mn-cs"/>
            </a:endParaRPr>
          </a:p>
          <a:p>
            <a:pPr marL="0" indent="0">
              <a:buFont typeface="Arial" panose="020B0604020202020204" pitchFamily="34" charset="0"/>
              <a:buNone/>
            </a:pPr>
            <a:endParaRPr lang="fi-FI" sz="1200" i="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17</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b="1" i="0" u="none" strike="noStrike" kern="1200" baseline="0" noProof="0" dirty="0" smtClean="0">
                <a:solidFill>
                  <a:schemeClr val="tx1"/>
                </a:solidFill>
                <a:latin typeface="+mn-lt"/>
                <a:ea typeface="+mn-ea"/>
                <a:cs typeface="+mn-cs"/>
              </a:rPr>
              <a:t>I den kontinuerliga odlingen </a:t>
            </a:r>
            <a:r>
              <a:rPr lang="sv-FI" sz="1200" b="0" i="0" u="none" strike="noStrike" kern="1200" baseline="0" noProof="0" dirty="0" smtClean="0">
                <a:solidFill>
                  <a:schemeClr val="tx1"/>
                </a:solidFill>
                <a:latin typeface="+mn-lt"/>
                <a:ea typeface="+mn-ea"/>
                <a:cs typeface="+mn-cs"/>
              </a:rPr>
              <a:t>är skogen olikåldrig, alltså det finns träd som är i olika utvecklingskeden: små plantor samt unga, växande och gamla träd.</a:t>
            </a:r>
          </a:p>
          <a:p>
            <a:pPr marL="171450" indent="-171450">
              <a:buFont typeface="Arial" panose="020B0604020202020204" pitchFamily="34" charset="0"/>
              <a:buChar char="•"/>
            </a:pPr>
            <a:endParaRPr lang="sv-FI" sz="1200" b="0"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Trädbeståndet har inget gemensamt övre toppskikt, utan beståndet har varierande höjd. Det finns mera mindre än stora träd. Skogen bevaras huvudsakligen hela tiden täckt, vilket är orsaken till att utseendet avviker från likåldrade bestånd. </a:t>
            </a:r>
          </a:p>
          <a:p>
            <a:pPr marL="171450" indent="-171450">
              <a:buFont typeface="Arial" panose="020B0604020202020204" pitchFamily="34" charset="0"/>
              <a:buChar char="•"/>
            </a:pPr>
            <a:endParaRPr lang="sv-FI" sz="1200" b="0"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0" i="0" u="none" strike="noStrike" kern="1200" baseline="0" noProof="0" dirty="0" smtClean="0">
                <a:solidFill>
                  <a:schemeClr val="tx1"/>
                </a:solidFill>
                <a:latin typeface="+mn-lt"/>
                <a:ea typeface="+mn-ea"/>
                <a:cs typeface="+mn-cs"/>
              </a:rPr>
              <a:t>Den nya trädgenerationen består oftast endast av naturligt tillkomna plantor. Beståndet bör vara tillräckligt glest för att plantorna skall kunna utvecklas. </a:t>
            </a:r>
            <a:endParaRPr lang="sv-FI" sz="1200" b="1" i="0" u="none" strike="noStrike" kern="1200" baseline="0" noProof="0" dirty="0" smtClean="0">
              <a:solidFill>
                <a:schemeClr val="tx1"/>
              </a:solidFill>
              <a:latin typeface="+mn-lt"/>
              <a:ea typeface="+mn-ea"/>
              <a:cs typeface="+mn-cs"/>
            </a:endParaRPr>
          </a:p>
          <a:p>
            <a:pPr marL="171450" indent="-171450">
              <a:buFont typeface="Arial" panose="020B0604020202020204" pitchFamily="34" charset="0"/>
              <a:buChar char="•"/>
            </a:pPr>
            <a:endParaRPr lang="fi-FI" sz="1200" b="1"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fi-FI" sz="1200" b="0" i="0" u="none" strike="noStrike" kern="1200" baseline="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18</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i="1" noProof="0" dirty="0" smtClean="0"/>
              <a:t>I kartan strängt skyddade skogarnas andel</a:t>
            </a:r>
            <a:r>
              <a:rPr lang="sv-FI" i="1" baseline="0" noProof="0" dirty="0" smtClean="0"/>
              <a:t> per vegetationszon. </a:t>
            </a:r>
          </a:p>
          <a:p>
            <a:endParaRPr lang="sv-FI" i="1" baseline="0" noProof="0" dirty="0" smtClean="0"/>
          </a:p>
          <a:p>
            <a:r>
              <a:rPr lang="sv-FI" b="1" i="0" baseline="0" noProof="0" dirty="0" smtClean="0"/>
              <a:t>Ekonomiskogar</a:t>
            </a:r>
            <a:r>
              <a:rPr lang="sv-FI" i="0" baseline="0" noProof="0" dirty="0" smtClean="0"/>
              <a:t> strävar man att vårda genom att imitera naturliga processer. </a:t>
            </a:r>
            <a:endParaRPr lang="sv-FI" i="0" noProof="0" dirty="0" smtClean="0"/>
          </a:p>
          <a:p>
            <a:pPr marL="171450" indent="-171450">
              <a:buFont typeface="Arial" panose="020B0604020202020204" pitchFamily="34" charset="0"/>
              <a:buChar char="•"/>
            </a:pPr>
            <a:endParaRPr lang="sv-FI" i="1" noProof="0" dirty="0" smtClean="0"/>
          </a:p>
          <a:p>
            <a:pPr marL="171450" indent="-171450">
              <a:buFont typeface="Arial" panose="020B0604020202020204" pitchFamily="34" charset="0"/>
              <a:buChar char="•"/>
            </a:pPr>
            <a:r>
              <a:rPr lang="sv-FI" b="1" i="0" noProof="0" dirty="0" smtClean="0"/>
              <a:t>I skogslagen </a:t>
            </a:r>
            <a:r>
              <a:rPr lang="sv-FI" b="0" i="0" noProof="0" dirty="0" smtClean="0"/>
              <a:t>är det fastställt att speciellt viktiga livsmiljöer skall vårdas så att de värdefulla egenskaperna förvaras. De här föremålen urskiljer</a:t>
            </a:r>
            <a:r>
              <a:rPr lang="sv-FI" b="0" i="0" baseline="0" noProof="0" dirty="0" smtClean="0"/>
              <a:t> man vanligen lätt från omgivningen och de är även oftast små till arealen. De lämnas oftast orörda i ekonomiskogar, Skogslagen §10. (Samt enligt naturskyddslagen skyddade naturtyper)</a:t>
            </a:r>
          </a:p>
          <a:p>
            <a:pPr marL="171450" indent="-171450">
              <a:buFont typeface="Arial" panose="020B0604020202020204" pitchFamily="34" charset="0"/>
              <a:buChar char="•"/>
            </a:pPr>
            <a:endParaRPr lang="sv-FI" b="0" i="0" baseline="0" noProof="0" dirty="0" smtClean="0"/>
          </a:p>
          <a:p>
            <a:pPr marL="171450" indent="-171450">
              <a:buFont typeface="Arial" panose="020B0604020202020204" pitchFamily="34" charset="0"/>
              <a:buChar char="•"/>
            </a:pPr>
            <a:r>
              <a:rPr lang="sv-FI" b="1" i="0" baseline="0" noProof="0" dirty="0" smtClean="0"/>
              <a:t>I rekommendationerna och anvisningarna om god skogsvård och i </a:t>
            </a:r>
            <a:r>
              <a:rPr lang="sv-FI" b="1" i="0" baseline="0" noProof="0" dirty="0" err="1" smtClean="0"/>
              <a:t>skogssertifieringskriterierna</a:t>
            </a:r>
            <a:r>
              <a:rPr lang="sv-FI" b="1" i="0" baseline="0" noProof="0" dirty="0" smtClean="0"/>
              <a:t> </a:t>
            </a:r>
            <a:r>
              <a:rPr lang="sv-FI" b="0" i="0" baseline="0" noProof="0" dirty="0" smtClean="0"/>
              <a:t>är det även uppräknat andra värdefulla livsmiljöer som sparas vid avverkningar förutom de som är fastställda i lagen. I dem räknas även rovfåglarnas </a:t>
            </a:r>
            <a:r>
              <a:rPr lang="sv-FI" b="0" i="0" baseline="0" noProof="0" dirty="0" err="1" smtClean="0"/>
              <a:t>boträd</a:t>
            </a:r>
            <a:r>
              <a:rPr lang="sv-FI" b="0" i="0" baseline="0" noProof="0" dirty="0" smtClean="0"/>
              <a:t> och dess omgivning. </a:t>
            </a:r>
          </a:p>
          <a:p>
            <a:pPr marL="171450" indent="-171450">
              <a:buFont typeface="Arial" panose="020B0604020202020204" pitchFamily="34" charset="0"/>
              <a:buChar char="•"/>
            </a:pPr>
            <a:r>
              <a:rPr lang="sv-FI" b="0" i="0" baseline="0" noProof="0" dirty="0" smtClean="0"/>
              <a:t>I ekonomiskogar strävar man efter att odla lämplig blandskog på växtplatsen. </a:t>
            </a:r>
          </a:p>
          <a:p>
            <a:pPr marL="171450" indent="-171450">
              <a:buFont typeface="Arial" panose="020B0604020202020204" pitchFamily="34" charset="0"/>
              <a:buChar char="•"/>
            </a:pPr>
            <a:r>
              <a:rPr lang="sv-FI" b="0" i="0" baseline="0" noProof="0" dirty="0" smtClean="0"/>
              <a:t>I ekonomiskogar uppehåller man dödträdsräckor. De träd som själv har fallit omkull lämnas kvar för att murkna, gamla lövträd och högstubbar lämnas kvar lika så andra trädindivider som har speciella naturvärden. Speciellt bra sparträd är ädla lövträd samt sälg och asp. De är arter som man inte egentligen odlar till ekonomiskt bruk, men på dem lever rikligt med insekter, lavar och svampar som inte skulle klara sig utan dem. Sparträden lämnas oftast i grupper som med tiden bildar ny död ved vid sidan om den nya skogen.</a:t>
            </a:r>
          </a:p>
          <a:p>
            <a:pPr marL="171450" indent="-171450">
              <a:buFont typeface="Arial" panose="020B0604020202020204" pitchFamily="34" charset="0"/>
              <a:buChar char="•"/>
            </a:pPr>
            <a:r>
              <a:rPr lang="sv-FI" b="0" i="0" baseline="0" noProof="0" dirty="0" smtClean="0"/>
              <a:t>I ekonomiskogar använder man även bl.a. hyggesbränning då det finns möjlighet för det. </a:t>
            </a:r>
          </a:p>
          <a:p>
            <a:pPr marL="171450" indent="-171450">
              <a:buFont typeface="Arial" panose="020B0604020202020204" pitchFamily="34" charset="0"/>
              <a:buChar char="•"/>
            </a:pPr>
            <a:endParaRPr lang="sv-FI" b="0" i="0" baseline="0" noProof="0" dirty="0" smtClean="0"/>
          </a:p>
          <a:p>
            <a:pPr marL="171450" indent="-171450">
              <a:buFont typeface="Arial" panose="020B0604020202020204" pitchFamily="34" charset="0"/>
              <a:buChar char="•"/>
            </a:pPr>
            <a:r>
              <a:rPr lang="sv-FI" b="0" i="0" baseline="0" noProof="0" dirty="0" smtClean="0"/>
              <a:t>Skyddade skogar finns det sammanlagt 2,2 miljoner hektar i Finland, alltså 9,6% av skogsarealen. Allt som allt finns det nästan 3 miljoner hektar, det vill säga 13,0% av skogsarealen, skog som är skyddat och begränsat från skogsbruket. Andelen strängt skyddade skogar I Finland är störst i Europa. </a:t>
            </a:r>
          </a:p>
          <a:p>
            <a:pPr marL="171450" indent="-171450">
              <a:buFont typeface="Arial" panose="020B0604020202020204" pitchFamily="34" charset="0"/>
              <a:buChar char="•"/>
            </a:pPr>
            <a:r>
              <a:rPr lang="sv-FI" b="0" i="0" baseline="0" noProof="0" dirty="0" smtClean="0"/>
              <a:t>Huvuddelen av skyddsområdena ligger i norra Finland. </a:t>
            </a:r>
          </a:p>
          <a:p>
            <a:pPr marL="0" indent="0">
              <a:buFont typeface="Arial" panose="020B0604020202020204" pitchFamily="34" charset="0"/>
              <a:buNone/>
            </a:pPr>
            <a:endParaRPr lang="sv-FI" b="0" i="0" noProof="0" dirty="0" smtClean="0"/>
          </a:p>
          <a:p>
            <a:endParaRPr lang="sv-FI" i="1" noProof="0"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19</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8B609AC4-11A1-4CFC-8BBF-AFB1C9AA0624}" type="slidenum">
              <a:rPr lang="fi-FI" smtClean="0"/>
              <a:t>20</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1200" noProof="0" dirty="0" smtClean="0"/>
              <a:t>0.5% av världens skogstillgångar finns</a:t>
            </a:r>
            <a:r>
              <a:rPr lang="sv-FI" sz="1200" baseline="0" noProof="0" dirty="0" smtClean="0"/>
              <a:t> i Finland.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sz="1200"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1200" baseline="0" noProof="0" dirty="0" smtClean="0"/>
              <a:t>Även fast Finland är de tusen sjöarnas land, så täcker skogarna 67% av Finlands areal.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sz="1200"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1200" baseline="0" noProof="0" dirty="0" smtClean="0"/>
              <a:t>Största delen av Finland hör till barrskogszonen inom växtgeografin. Endast Åland och delvis sydvästra Finland hör till den tempereradezonens blandskogar. I nordens barrskogszon är jordmånen näringsfattig och sur, vilket betyder att det finns få trädslag som formar skogar.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sz="1200"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1200" baseline="0" noProof="0" dirty="0" smtClean="0"/>
              <a:t>97% av skogarnas trädslag i Finland är tall, gran och björk.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sz="1200"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1200" baseline="0" noProof="0" dirty="0" smtClean="0"/>
              <a:t>En stor del av Finlands skogar är blandskogar, det vill säga att det växer flera än ett trädslag i dem, hälften av skogarna är tallskogar.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sz="1200"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1200" baseline="0" noProof="0" dirty="0" smtClean="0"/>
              <a:t>Allt som allt så växer det ett trettiotal trädslag i Finland. En bra jämförelse som beskriver vår nordliga natur är jämförelsen med Amazonens regnskogar där det kan växa över 300 trädslag på bara en hektar (och en ännu större mängd höga blomsterväxter) </a:t>
            </a:r>
            <a:endParaRPr lang="sv-FI" sz="120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3</a:t>
            </a:fld>
            <a:endParaRPr lang="fi-FI"/>
          </a:p>
        </p:txBody>
      </p:sp>
    </p:spTree>
    <p:extLst>
      <p:ext uri="{BB962C8B-B14F-4D97-AF65-F5344CB8AC3E}">
        <p14:creationId xmlns:p14="http://schemas.microsoft.com/office/powerpoint/2010/main" val="3297809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gn="l">
              <a:buFont typeface="Arial" panose="020B0604020202020204" pitchFamily="34" charset="0"/>
              <a:buNone/>
            </a:pPr>
            <a:r>
              <a:rPr lang="sv-FI" b="1" noProof="0" dirty="0" smtClean="0"/>
              <a:t>Skogen binder kol</a:t>
            </a:r>
          </a:p>
          <a:p>
            <a:pPr marL="171450" indent="-171450" algn="l">
              <a:buFont typeface="Arial" panose="020B0604020202020204" pitchFamily="34" charset="0"/>
              <a:buChar char="•"/>
            </a:pPr>
            <a:r>
              <a:rPr lang="sv-FI" b="0" noProof="0" dirty="0" smtClean="0"/>
              <a:t>Skogens kolförråd växer då, när trädbeståndets årliga tillväxt är större än den årliga avgången,</a:t>
            </a:r>
            <a:r>
              <a:rPr lang="sv-FI" b="0" baseline="0" noProof="0" dirty="0" smtClean="0"/>
              <a:t> så som det redan länge har varit i Finland. Då fungerar trädbeståndet som ett kolsvalg, det vill säga trädbeståndet binder mer kol än vad det frigörs vid avverkningar. </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Uppehållet och höjningen av jordmånens och trädbeståndets förmåga att förvara kol är bara en bidragande faktor till klimatförändringen. Huvudmålsättningarna för att förhindra klimatförändringen är att minska på utsläppen av växthusgaserna och </a:t>
            </a:r>
            <a:r>
              <a:rPr lang="sv-FI" b="1" baseline="0" noProof="0" dirty="0" smtClean="0"/>
              <a:t>ersättning av icke förnybara råvaror med förnybar biomassa. </a:t>
            </a:r>
            <a:r>
              <a:rPr lang="sv-FI" b="0" baseline="0" noProof="0" dirty="0" smtClean="0"/>
              <a:t>(</a:t>
            </a:r>
            <a:r>
              <a:rPr lang="sv-FI" b="0" baseline="0" noProof="0" dirty="0" err="1" smtClean="0"/>
              <a:t>Metla</a:t>
            </a:r>
            <a:r>
              <a:rPr lang="sv-FI" b="0" baseline="0" noProof="0" dirty="0" smtClean="0"/>
              <a:t>)</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1" baseline="0" noProof="0" dirty="0" smtClean="0"/>
              <a:t>Trä är Finlands viktigaste förnybara naturtillgång</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MED TRÄ KAN VI ERSÄTTA ICKE FÖRNYBARA RÅVAROR.</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Mångsidig industriell råvara.</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Var och en använder trä på ett eller annat sätt i sin vardag.</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Finland är internationellt sätt ett betydelsefullt exportland inom skogsindustrin.</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Finland är världens andra största exportland för papper och kartong.</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Skogarna betyder mycket mer för oss än träproduktion. </a:t>
            </a:r>
            <a:endParaRPr lang="sv-FI" b="0" noProof="0" dirty="0" smtClean="0"/>
          </a:p>
          <a:p>
            <a:pPr marL="0" indent="0" algn="l">
              <a:buFont typeface="Arial" panose="020B0604020202020204" pitchFamily="34" charset="0"/>
              <a:buNone/>
            </a:pPr>
            <a:endParaRPr lang="sv-FI" b="1" noProof="0"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21</a:t>
            </a:fld>
            <a:endParaRPr lang="fi-FI"/>
          </a:p>
        </p:txBody>
      </p:sp>
    </p:spTree>
    <p:extLst>
      <p:ext uri="{BB962C8B-B14F-4D97-AF65-F5344CB8AC3E}">
        <p14:creationId xmlns:p14="http://schemas.microsoft.com/office/powerpoint/2010/main" val="3297809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gn="l">
              <a:buFont typeface="Arial" panose="020B0604020202020204" pitchFamily="34" charset="0"/>
              <a:buNone/>
            </a:pPr>
            <a:r>
              <a:rPr lang="sv-FI" b="1" noProof="0" dirty="0" smtClean="0"/>
              <a:t>Skogen binder kol</a:t>
            </a:r>
          </a:p>
          <a:p>
            <a:pPr marL="171450" indent="-171450" algn="l">
              <a:buFont typeface="Arial" panose="020B0604020202020204" pitchFamily="34" charset="0"/>
              <a:buChar char="•"/>
            </a:pPr>
            <a:r>
              <a:rPr lang="sv-FI" b="0" noProof="0" dirty="0" smtClean="0"/>
              <a:t>Skogens kolförråd växer då, när trädbeståndets årliga tillväxt är större än den årliga avgången,</a:t>
            </a:r>
            <a:r>
              <a:rPr lang="sv-FI" b="0" baseline="0" noProof="0" dirty="0" smtClean="0"/>
              <a:t> så som det redan länge har varit i Finland. Då fungerar trädbeståndet som ett kolsvalg, det vill säga trädbeståndet binder mer kol än vad det frigörs vid avverkningar. </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Uppehållet och höjningen av jordmånens och trädbeståndets förmåga att förvara kol är bara en bidragande faktor till klimatförändringen. Huvudmålsättningarna för att förhindra klimatförändringen är att minska på utsläppen av växthusgaserna och </a:t>
            </a:r>
            <a:r>
              <a:rPr lang="sv-FI" b="1" baseline="0" noProof="0" dirty="0" smtClean="0"/>
              <a:t>ersättning av icke förnybara råvaror med förnybar biomassa. </a:t>
            </a:r>
            <a:r>
              <a:rPr lang="sv-FI" b="0" baseline="0" noProof="0" dirty="0" smtClean="0"/>
              <a:t>(</a:t>
            </a:r>
            <a:r>
              <a:rPr lang="sv-FI" b="0" baseline="0" noProof="0" dirty="0" err="1" smtClean="0"/>
              <a:t>Metla</a:t>
            </a:r>
            <a:r>
              <a:rPr lang="sv-FI" b="0" baseline="0" noProof="0" dirty="0" smtClean="0"/>
              <a:t>)</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1" baseline="0" noProof="0" dirty="0" smtClean="0"/>
              <a:t>Trä är Finlands viktigaste förnybara naturtillgång</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MED TRÄ KAN VI ERSÄTTA ICKE FÖRNYBARA RÅVAROR.</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Mångsidig industriell råvara.</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Var och en använder trä på ett eller annat sätt i sin vardag.</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Finland är internationellt sätt ett betydelsefullt exportland inom skogsindustrin.</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Finland är världens andra största exportland för papper och kartong.</a:t>
            </a:r>
          </a:p>
          <a:p>
            <a:pPr marL="171450" indent="-171450" algn="l">
              <a:buFont typeface="Arial" panose="020B0604020202020204" pitchFamily="34" charset="0"/>
              <a:buChar char="•"/>
            </a:pPr>
            <a:endParaRPr lang="sv-FI" b="0" baseline="0" noProof="0" dirty="0" smtClean="0"/>
          </a:p>
          <a:p>
            <a:pPr marL="171450" indent="-171450" algn="l">
              <a:buFont typeface="Arial" panose="020B0604020202020204" pitchFamily="34" charset="0"/>
              <a:buChar char="•"/>
            </a:pPr>
            <a:r>
              <a:rPr lang="sv-FI" b="0" baseline="0" noProof="0" dirty="0" smtClean="0"/>
              <a:t>Skogarna betyder mycket mer för oss än träproduktion. </a:t>
            </a:r>
            <a:endParaRPr lang="sv-FI" b="0" noProof="0" dirty="0" smtClean="0"/>
          </a:p>
          <a:p>
            <a:pPr marL="0" indent="0" algn="l">
              <a:buFont typeface="Arial" panose="020B0604020202020204" pitchFamily="34" charset="0"/>
              <a:buNone/>
            </a:pPr>
            <a:endParaRPr lang="sv-FI" b="1" noProof="0" dirty="0" smtClean="0"/>
          </a:p>
          <a:p>
            <a:pPr marL="0" indent="0" algn="l">
              <a:buFont typeface="Arial" panose="020B0604020202020204" pitchFamily="34" charset="0"/>
              <a:buNone/>
            </a:pPr>
            <a:endParaRPr lang="fi-FI" b="1" dirty="0" smtClean="0"/>
          </a:p>
          <a:p>
            <a:endParaRPr lang="fi-FI" dirty="0"/>
          </a:p>
        </p:txBody>
      </p:sp>
      <p:sp>
        <p:nvSpPr>
          <p:cNvPr id="4" name="Dian numeron paikkamerkki 3"/>
          <p:cNvSpPr>
            <a:spLocks noGrp="1"/>
          </p:cNvSpPr>
          <p:nvPr>
            <p:ph type="sldNum" sz="quarter" idx="10"/>
          </p:nvPr>
        </p:nvSpPr>
        <p:spPr/>
        <p:txBody>
          <a:bodyPr/>
          <a:lstStyle/>
          <a:p>
            <a:fld id="{8B609AC4-11A1-4CFC-8BBF-AFB1C9AA0624}" type="slidenum">
              <a:rPr lang="fi-FI" smtClean="0"/>
              <a:t>22</a:t>
            </a:fld>
            <a:endParaRPr lang="fi-FI"/>
          </a:p>
        </p:txBody>
      </p:sp>
    </p:spTree>
    <p:extLst>
      <p:ext uri="{BB962C8B-B14F-4D97-AF65-F5344CB8AC3E}">
        <p14:creationId xmlns:p14="http://schemas.microsoft.com/office/powerpoint/2010/main" val="329780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b="1" noProof="0" dirty="0" smtClean="0"/>
              <a:t>Vad gör man av trä?</a:t>
            </a:r>
          </a:p>
          <a:p>
            <a:pPr marL="171450" indent="-171450">
              <a:buFont typeface="Arial" panose="020B0604020202020204" pitchFamily="34" charset="0"/>
              <a:buChar char="•"/>
            </a:pPr>
            <a:r>
              <a:rPr lang="sv-FI" b="1" noProof="0" dirty="0" smtClean="0"/>
              <a:t>Byggande- </a:t>
            </a:r>
            <a:r>
              <a:rPr lang="sv-FI" b="0" noProof="0" dirty="0" smtClean="0"/>
              <a:t>I Finland är det på gång en riktig boom i att bygga höghus av trä. I bilderna i nedre hörnet till höger Metropol </a:t>
            </a:r>
            <a:r>
              <a:rPr lang="sv-FI" b="0" noProof="0" dirty="0" err="1" smtClean="0"/>
              <a:t>Parasol</a:t>
            </a:r>
            <a:r>
              <a:rPr lang="sv-FI" b="0" noProof="0" dirty="0" smtClean="0"/>
              <a:t>, nere i mitten från </a:t>
            </a:r>
            <a:r>
              <a:rPr lang="sv-FI" b="0" noProof="0" dirty="0" err="1" smtClean="0"/>
              <a:t>ProFi</a:t>
            </a:r>
            <a:r>
              <a:rPr lang="sv-FI" b="0" noProof="0" dirty="0" smtClean="0"/>
              <a:t>- komposit gjort täckning i Finlands paviljong i världsutställningen</a:t>
            </a:r>
            <a:r>
              <a:rPr lang="sv-FI" b="0" baseline="0" noProof="0" dirty="0" smtClean="0"/>
              <a:t> i Shanghai. </a:t>
            </a:r>
            <a:r>
              <a:rPr lang="sv-FI" b="1" baseline="0" noProof="0" dirty="0" smtClean="0"/>
              <a:t>Ett trähus är också ett kolförråd.</a:t>
            </a:r>
          </a:p>
          <a:p>
            <a:pPr marL="171450" indent="-171450">
              <a:buFont typeface="Arial" panose="020B0604020202020204" pitchFamily="34" charset="0"/>
              <a:buChar char="•"/>
            </a:pPr>
            <a:endParaRPr lang="sv-FI" b="1" baseline="0" noProof="0" dirty="0" smtClean="0"/>
          </a:p>
          <a:p>
            <a:pPr marL="171450" indent="-171450">
              <a:buFont typeface="Arial" panose="020B0604020202020204" pitchFamily="34" charset="0"/>
              <a:buChar char="•"/>
            </a:pPr>
            <a:r>
              <a:rPr lang="sv-FI" b="1" baseline="0" noProof="0" dirty="0" smtClean="0"/>
              <a:t>Nya förpackningslösningar- </a:t>
            </a:r>
            <a:r>
              <a:rPr lang="sv-FI" b="0" baseline="0" noProof="0" dirty="0" smtClean="0"/>
              <a:t>I bilden en sprutpressad salladsask, även olika smartförpackningar och kort med strömkrets är framtida produkter för skogsindustrin. </a:t>
            </a:r>
            <a:r>
              <a:rPr lang="sv-FI" b="1" baseline="0" noProof="0" dirty="0" smtClean="0"/>
              <a:t>Förpackningar gjorda av träfiber återvinns. </a:t>
            </a:r>
          </a:p>
          <a:p>
            <a:pPr marL="171450" indent="-171450">
              <a:buFont typeface="Arial" panose="020B0604020202020204" pitchFamily="34" charset="0"/>
              <a:buChar char="•"/>
            </a:pPr>
            <a:endParaRPr lang="sv-FI" b="1" baseline="0" noProof="0" dirty="0" smtClean="0"/>
          </a:p>
          <a:p>
            <a:pPr marL="171450" indent="-171450">
              <a:buFont typeface="Arial" panose="020B0604020202020204" pitchFamily="34" charset="0"/>
              <a:buChar char="•"/>
            </a:pPr>
            <a:r>
              <a:rPr lang="sv-FI" b="1" baseline="0" noProof="0" dirty="0" err="1" smtClean="0"/>
              <a:t>Dissolvingmassa</a:t>
            </a:r>
            <a:r>
              <a:rPr lang="sv-FI" b="0" baseline="0" noProof="0" dirty="0" smtClean="0"/>
              <a:t>- Klänningen som flickan har på sig på bilden kan vara gjord av trä, viskos, </a:t>
            </a:r>
            <a:r>
              <a:rPr lang="sv-FI" b="0" baseline="0" noProof="0" dirty="0" err="1" smtClean="0"/>
              <a:t>ryon</a:t>
            </a:r>
            <a:r>
              <a:rPr lang="sv-FI" b="0" baseline="0" noProof="0" dirty="0" smtClean="0"/>
              <a:t> och modalfiber är från trä gjorda </a:t>
            </a:r>
            <a:r>
              <a:rPr lang="sv-FI" b="0" baseline="0" noProof="0" dirty="0" err="1" smtClean="0"/>
              <a:t>regenatfiber</a:t>
            </a:r>
            <a:r>
              <a:rPr lang="sv-FI" b="0" baseline="0" noProof="0" dirty="0" smtClean="0"/>
              <a:t>. Även cellofan som finns runt blommor är gjort av </a:t>
            </a:r>
            <a:r>
              <a:rPr lang="sv-FI" b="0" baseline="0" noProof="0" dirty="0" err="1" smtClean="0"/>
              <a:t>dissolvingmassa</a:t>
            </a:r>
            <a:r>
              <a:rPr lang="sv-FI" b="0" baseline="0" noProof="0" dirty="0" smtClean="0"/>
              <a:t>. </a:t>
            </a:r>
          </a:p>
          <a:p>
            <a:pPr marL="171450" indent="-171450">
              <a:buFont typeface="Arial" panose="020B0604020202020204" pitchFamily="34" charset="0"/>
              <a:buChar char="•"/>
            </a:pPr>
            <a:endParaRPr lang="sv-FI" b="0" baseline="0" noProof="0" dirty="0" smtClean="0"/>
          </a:p>
          <a:p>
            <a:pPr marL="171450" indent="-171450">
              <a:buFont typeface="Arial" panose="020B0604020202020204" pitchFamily="34" charset="0"/>
              <a:buChar char="•"/>
            </a:pPr>
            <a:r>
              <a:rPr lang="sv-FI" b="1" baseline="0" noProof="0" dirty="0" smtClean="0"/>
              <a:t>Energi</a:t>
            </a:r>
            <a:r>
              <a:rPr lang="sv-FI" b="0" baseline="0" noProof="0" dirty="0" smtClean="0"/>
              <a:t>- Skogsindustrins produktionsanläggningar producerar energi över det egna behovet till statens nät. </a:t>
            </a:r>
            <a:r>
              <a:rPr lang="sv-FI" b="1" baseline="0" noProof="0" dirty="0" smtClean="0"/>
              <a:t>Skogsindustrin är självförsörjande inom energin. </a:t>
            </a:r>
          </a:p>
          <a:p>
            <a:pPr marL="171450" indent="-171450">
              <a:buFont typeface="Arial" panose="020B0604020202020204" pitchFamily="34" charset="0"/>
              <a:buChar char="•"/>
            </a:pPr>
            <a:endParaRPr lang="sv-FI" b="1" baseline="0" noProof="0" dirty="0" smtClean="0"/>
          </a:p>
          <a:p>
            <a:pPr marL="171450" indent="-171450">
              <a:buFont typeface="Arial" panose="020B0604020202020204" pitchFamily="34" charset="0"/>
              <a:buChar char="•"/>
            </a:pPr>
            <a:r>
              <a:rPr lang="sv-FI" b="1" baseline="0" noProof="0" dirty="0" smtClean="0"/>
              <a:t>Biobränsle</a:t>
            </a:r>
            <a:r>
              <a:rPr lang="sv-FI" b="0" baseline="0" noProof="0" dirty="0" smtClean="0"/>
              <a:t>- Redan i närmaste framtiden kommer du att kunna tanka bilen med träbaserad biobränsle </a:t>
            </a:r>
            <a:r>
              <a:rPr lang="sv-FI" b="1" baseline="0" noProof="0" dirty="0" smtClean="0"/>
              <a:t>istället för den fossila oljan. </a:t>
            </a:r>
          </a:p>
          <a:p>
            <a:pPr marL="171450" indent="-171450">
              <a:buFont typeface="Arial" panose="020B0604020202020204" pitchFamily="34" charset="0"/>
              <a:buChar char="•"/>
            </a:pPr>
            <a:endParaRPr lang="sv-FI" b="1" baseline="0" noProof="0" dirty="0" smtClean="0"/>
          </a:p>
          <a:p>
            <a:pPr marL="171450" indent="-171450">
              <a:buFont typeface="Arial" panose="020B0604020202020204" pitchFamily="34" charset="0"/>
              <a:buChar char="•"/>
            </a:pPr>
            <a:r>
              <a:rPr lang="sv-FI" b="1" baseline="0" noProof="0" dirty="0" smtClean="0"/>
              <a:t>Olika papper </a:t>
            </a:r>
            <a:r>
              <a:rPr lang="sv-FI" b="0" baseline="0" noProof="0" dirty="0" smtClean="0"/>
              <a:t>som till exempel klistermärken, etiketter och hygienprodukter. </a:t>
            </a:r>
          </a:p>
          <a:p>
            <a:pPr marL="171450" indent="-171450">
              <a:buFont typeface="Arial" panose="020B0604020202020204" pitchFamily="34" charset="0"/>
              <a:buChar char="•"/>
            </a:pPr>
            <a:endParaRPr lang="sv-FI" b="0" baseline="0" noProof="0" dirty="0" smtClean="0"/>
          </a:p>
          <a:p>
            <a:pPr marL="171450" indent="-171450">
              <a:buFont typeface="Arial" panose="020B0604020202020204" pitchFamily="34" charset="0"/>
              <a:buChar char="•"/>
            </a:pPr>
            <a:r>
              <a:rPr lang="sv-FI" b="1" baseline="0" noProof="0" dirty="0" smtClean="0"/>
              <a:t>Komposit</a:t>
            </a:r>
            <a:r>
              <a:rPr lang="sv-FI" b="0" baseline="0" noProof="0" dirty="0" smtClean="0"/>
              <a:t>-  Högtalarna på bilden är gjorda av sådan komposit som är en blandning av trä och plast. </a:t>
            </a:r>
          </a:p>
          <a:p>
            <a:pPr marL="171450" indent="-171450">
              <a:buFont typeface="Arial" panose="020B0604020202020204" pitchFamily="34" charset="0"/>
              <a:buChar char="•"/>
            </a:pPr>
            <a:endParaRPr lang="sv-FI" b="0" baseline="0" noProof="0" dirty="0" smtClean="0"/>
          </a:p>
          <a:p>
            <a:pPr marL="171450" indent="-171450">
              <a:buFont typeface="Arial" panose="020B0604020202020204" pitchFamily="34" charset="0"/>
              <a:buChar char="•"/>
            </a:pPr>
            <a:r>
              <a:rPr lang="sv-FI" b="1" noProof="0" dirty="0" smtClean="0"/>
              <a:t>Mediciner- </a:t>
            </a:r>
            <a:r>
              <a:rPr lang="sv-FI" b="0" noProof="0" dirty="0" smtClean="0"/>
              <a:t>I bilden </a:t>
            </a:r>
            <a:r>
              <a:rPr lang="sv-FI" b="0" noProof="0" dirty="0" err="1" smtClean="0"/>
              <a:t>xylitoltuggummi</a:t>
            </a:r>
            <a:r>
              <a:rPr lang="sv-FI" b="0" noProof="0" dirty="0" smtClean="0"/>
              <a:t> som är gjort av björkens</a:t>
            </a:r>
            <a:r>
              <a:rPr lang="sv-FI" b="0" baseline="0" noProof="0" dirty="0" smtClean="0"/>
              <a:t> socker. Skogen är en möjligheternas outforskad skattkammare då det gäller mediciner. Bl.a. av </a:t>
            </a:r>
            <a:r>
              <a:rPr lang="sv-FI" b="0" baseline="0" noProof="0" dirty="0" err="1" smtClean="0"/>
              <a:t>betulin</a:t>
            </a:r>
            <a:r>
              <a:rPr lang="sv-FI" b="0" baseline="0" noProof="0" dirty="0" smtClean="0"/>
              <a:t> som fås från björkens näver, </a:t>
            </a:r>
            <a:r>
              <a:rPr lang="sv-FI" b="0" baseline="0" noProof="0" dirty="0" err="1" smtClean="0"/>
              <a:t>betulinsyra</a:t>
            </a:r>
            <a:r>
              <a:rPr lang="sv-FI" b="0" baseline="0" noProof="0" dirty="0" smtClean="0"/>
              <a:t>, så anses det finnas anti- HIV aktivitet och de är inte cytotoxiska så de är inte giftiga för cellerna. </a:t>
            </a:r>
            <a:r>
              <a:rPr lang="sv-FI" b="0" baseline="0" noProof="0" dirty="0" err="1" smtClean="0"/>
              <a:t>Betulin</a:t>
            </a:r>
            <a:r>
              <a:rPr lang="sv-FI" b="0" baseline="0" noProof="0" dirty="0" smtClean="0"/>
              <a:t> har enligt djurprov insetts sänka blodets kolesterol. </a:t>
            </a:r>
            <a:endParaRPr lang="sv-FI" b="1" noProof="0" dirty="0" smtClean="0"/>
          </a:p>
          <a:p>
            <a:endParaRPr lang="fi-FI" b="1" dirty="0" smtClean="0"/>
          </a:p>
          <a:p>
            <a:endParaRPr lang="fi-FI" b="1"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23</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b="1" i="0" u="none" strike="noStrike" kern="1200" baseline="0" noProof="0" dirty="0" smtClean="0">
                <a:solidFill>
                  <a:schemeClr val="tx1"/>
                </a:solidFill>
                <a:latin typeface="+mn-lt"/>
                <a:ea typeface="+mn-ea"/>
                <a:cs typeface="+mn-cs"/>
              </a:rPr>
              <a:t>Varför är skogarna viktiga? </a:t>
            </a:r>
          </a:p>
          <a:p>
            <a:endParaRPr lang="sv-FI" sz="1200" b="1" i="0" u="none" strike="noStrike" kern="1200" baseline="0" noProof="0" dirty="0" smtClean="0">
              <a:solidFill>
                <a:schemeClr val="tx1"/>
              </a:solidFill>
              <a:latin typeface="+mn-lt"/>
              <a:ea typeface="+mn-ea"/>
              <a:cs typeface="+mn-cs"/>
            </a:endParaRPr>
          </a:p>
          <a:p>
            <a:r>
              <a:rPr lang="sv-FI" sz="1200" b="1" i="0" u="none" strike="noStrike" kern="1200" baseline="0" noProof="0" dirty="0" smtClean="0">
                <a:solidFill>
                  <a:schemeClr val="tx1"/>
                </a:solidFill>
                <a:latin typeface="+mn-lt"/>
                <a:ea typeface="+mn-ea"/>
                <a:cs typeface="+mn-cs"/>
              </a:rPr>
              <a:t>Ekosystemtjänster </a:t>
            </a:r>
            <a:r>
              <a:rPr lang="sv-FI" sz="1200" b="0" i="0" u="none" strike="noStrike" kern="1200" baseline="0" noProof="0" dirty="0" smtClean="0">
                <a:solidFill>
                  <a:schemeClr val="tx1"/>
                </a:solidFill>
                <a:latin typeface="+mn-lt"/>
                <a:ea typeface="+mn-ea"/>
                <a:cs typeface="+mn-cs"/>
              </a:rPr>
              <a:t>(</a:t>
            </a:r>
            <a:r>
              <a:rPr lang="sv-FI" sz="1200" b="0" i="0" u="none" strike="noStrike" kern="1200" baseline="0" noProof="0" dirty="0" err="1" smtClean="0">
                <a:solidFill>
                  <a:schemeClr val="tx1"/>
                </a:solidFill>
                <a:latin typeface="+mn-lt"/>
                <a:ea typeface="+mn-ea"/>
                <a:cs typeface="+mn-cs"/>
              </a:rPr>
              <a:t>Tapion</a:t>
            </a:r>
            <a:r>
              <a:rPr lang="sv-FI" sz="1200" b="0" i="0" u="none" strike="noStrike" kern="1200" baseline="0" noProof="0" dirty="0" smtClean="0">
                <a:solidFill>
                  <a:schemeClr val="tx1"/>
                </a:solidFill>
                <a:latin typeface="+mn-lt"/>
                <a:ea typeface="+mn-ea"/>
                <a:cs typeface="+mn-cs"/>
              </a:rPr>
              <a:t> </a:t>
            </a:r>
            <a:r>
              <a:rPr lang="sv-FI" sz="1200" b="0" i="0" u="none" strike="noStrike" kern="1200" baseline="0" noProof="0" dirty="0" err="1" smtClean="0">
                <a:solidFill>
                  <a:schemeClr val="tx1"/>
                </a:solidFill>
                <a:latin typeface="+mn-lt"/>
                <a:ea typeface="+mn-ea"/>
                <a:cs typeface="+mn-cs"/>
              </a:rPr>
              <a:t>Metsänhoito</a:t>
            </a:r>
            <a:r>
              <a:rPr lang="sv-FI" sz="1200" b="0" i="0" u="none" strike="noStrike" kern="1200" baseline="0" noProof="0" dirty="0" smtClean="0">
                <a:solidFill>
                  <a:schemeClr val="tx1"/>
                </a:solidFill>
                <a:latin typeface="+mn-lt"/>
                <a:ea typeface="+mn-ea"/>
                <a:cs typeface="+mn-cs"/>
              </a:rPr>
              <a:t>)</a:t>
            </a:r>
          </a:p>
          <a:p>
            <a:endParaRPr lang="sv-FI" sz="1200" b="1" i="0" u="none" strike="noStrike" kern="1200" baseline="0" noProof="0" dirty="0" smtClean="0">
              <a:solidFill>
                <a:schemeClr val="tx1"/>
              </a:solidFill>
              <a:latin typeface="+mn-lt"/>
              <a:ea typeface="+mn-ea"/>
              <a:cs typeface="+mn-cs"/>
            </a:endParaRPr>
          </a:p>
          <a:p>
            <a:r>
              <a:rPr lang="sv-FI" sz="1200" b="0" i="0" u="none" strike="noStrike" kern="1200" baseline="0" noProof="0" dirty="0" smtClean="0">
                <a:solidFill>
                  <a:schemeClr val="tx1"/>
                </a:solidFill>
                <a:latin typeface="+mn-lt"/>
                <a:ea typeface="+mn-ea"/>
                <a:cs typeface="+mn-cs"/>
              </a:rPr>
              <a:t>Ekosystemtjänster är fördelar som människan får från naturen. Flera ekosystemtjänster är livsviktiga för människan och andra arter. </a:t>
            </a:r>
            <a:r>
              <a:rPr lang="sv-FI" sz="1200" b="0" i="0" u="none" strike="noStrike" kern="1200" baseline="0" noProof="0" dirty="0" smtClean="0">
                <a:solidFill>
                  <a:schemeClr val="tx1"/>
                </a:solidFill>
                <a:latin typeface="+mn-lt"/>
                <a:ea typeface="+mn-ea"/>
                <a:cs typeface="+mn-cs"/>
              </a:rPr>
              <a:t>Mångfalden </a:t>
            </a:r>
            <a:r>
              <a:rPr lang="sv-FI" sz="1200" b="0" i="0" u="none" strike="noStrike" kern="1200" baseline="0" noProof="0" dirty="0" smtClean="0">
                <a:solidFill>
                  <a:schemeClr val="tx1"/>
                </a:solidFill>
                <a:latin typeface="+mn-lt"/>
                <a:ea typeface="+mn-ea"/>
                <a:cs typeface="+mn-cs"/>
              </a:rPr>
              <a:t>är grunden för ekosystemtjänster, på grund av att den hjälper naturen att förnya och anpassa sig. </a:t>
            </a:r>
          </a:p>
          <a:p>
            <a:endParaRPr lang="sv-FI" sz="1200" b="0" i="0" u="none" strike="noStrike" kern="1200" baseline="0" noProof="0" dirty="0" smtClean="0">
              <a:solidFill>
                <a:schemeClr val="tx1"/>
              </a:solidFill>
              <a:latin typeface="+mn-lt"/>
              <a:ea typeface="+mn-ea"/>
              <a:cs typeface="+mn-cs"/>
            </a:endParaRPr>
          </a:p>
          <a:p>
            <a:r>
              <a:rPr lang="sv-FI" sz="1200" b="1" i="0" u="none" strike="noStrike" kern="1200" baseline="0" noProof="0" dirty="0" smtClean="0">
                <a:solidFill>
                  <a:schemeClr val="tx1"/>
                </a:solidFill>
                <a:latin typeface="+mn-lt"/>
                <a:ea typeface="+mn-ea"/>
                <a:cs typeface="+mn-cs"/>
              </a:rPr>
              <a:t>Fördelningen för ekosystemtjänsterna</a:t>
            </a:r>
          </a:p>
          <a:p>
            <a:pPr marL="171450" indent="-171450">
              <a:buFont typeface="Arial" panose="020B0604020202020204" pitchFamily="34" charset="0"/>
              <a:buChar char="•"/>
            </a:pPr>
            <a:r>
              <a:rPr lang="sv-FI" sz="1200" b="1" i="0" u="none" strike="noStrike" kern="1200" baseline="0" noProof="0" dirty="0" smtClean="0">
                <a:solidFill>
                  <a:schemeClr val="tx1"/>
                </a:solidFill>
                <a:latin typeface="+mn-lt"/>
                <a:ea typeface="+mn-ea"/>
                <a:cs typeface="+mn-cs"/>
              </a:rPr>
              <a:t>Produktionstjänster: </a:t>
            </a:r>
            <a:r>
              <a:rPr lang="sv-FI" sz="1200" b="0" i="0" u="none" strike="noStrike" kern="1200" baseline="0" noProof="0" dirty="0" smtClean="0">
                <a:solidFill>
                  <a:schemeClr val="tx1"/>
                </a:solidFill>
                <a:latin typeface="+mn-lt"/>
                <a:ea typeface="+mn-ea"/>
                <a:cs typeface="+mn-cs"/>
              </a:rPr>
              <a:t>bl.a. träråvara, svampar och bär, sött vatten och energi. </a:t>
            </a:r>
          </a:p>
          <a:p>
            <a:pPr marL="171450" indent="-171450">
              <a:buFont typeface="Arial" panose="020B0604020202020204" pitchFamily="34" charset="0"/>
              <a:buChar char="•"/>
            </a:pPr>
            <a:r>
              <a:rPr lang="sv-FI" sz="1200" b="1" i="0" u="none" strike="noStrike" kern="1200" baseline="0" noProof="0" dirty="0" smtClean="0">
                <a:solidFill>
                  <a:schemeClr val="tx1"/>
                </a:solidFill>
                <a:latin typeface="+mn-lt"/>
                <a:ea typeface="+mn-ea"/>
                <a:cs typeface="+mn-cs"/>
              </a:rPr>
              <a:t>Regleringstjänster: </a:t>
            </a:r>
            <a:r>
              <a:rPr lang="sv-FI" sz="1200" b="0" i="0" u="none" strike="noStrike" kern="1200" baseline="0" noProof="0" dirty="0" smtClean="0">
                <a:solidFill>
                  <a:schemeClr val="tx1"/>
                </a:solidFill>
                <a:latin typeface="+mn-lt"/>
                <a:ea typeface="+mn-ea"/>
                <a:cs typeface="+mn-cs"/>
              </a:rPr>
              <a:t>bl.a. förbindning av kol, reglering av klimatet och utjämning av översvämningar. </a:t>
            </a:r>
          </a:p>
          <a:p>
            <a:pPr marL="171450" indent="-171450">
              <a:buFont typeface="Arial" panose="020B0604020202020204" pitchFamily="34" charset="0"/>
              <a:buChar char="•"/>
            </a:pPr>
            <a:r>
              <a:rPr lang="sv-FI" sz="1200" b="1" i="0" u="none" strike="noStrike" kern="1200" baseline="0" noProof="0" dirty="0" smtClean="0">
                <a:solidFill>
                  <a:schemeClr val="tx1"/>
                </a:solidFill>
                <a:latin typeface="+mn-lt"/>
                <a:ea typeface="+mn-ea"/>
                <a:cs typeface="+mn-cs"/>
              </a:rPr>
              <a:t>Kulturtjänster:</a:t>
            </a:r>
            <a:r>
              <a:rPr lang="sv-FI" sz="1200" b="0" i="0" u="none" strike="noStrike" kern="1200" baseline="0" noProof="0" dirty="0" smtClean="0">
                <a:solidFill>
                  <a:schemeClr val="tx1"/>
                </a:solidFill>
                <a:latin typeface="+mn-lt"/>
                <a:ea typeface="+mn-ea"/>
                <a:cs typeface="+mn-cs"/>
              </a:rPr>
              <a:t> bl.a. landskap, rekreation samt psykiskt och fysiskt välmående, uppehälle. </a:t>
            </a:r>
          </a:p>
          <a:p>
            <a:pPr marL="171450" indent="-171450">
              <a:buFont typeface="Arial" panose="020B0604020202020204" pitchFamily="34" charset="0"/>
              <a:buChar char="•"/>
            </a:pPr>
            <a:r>
              <a:rPr lang="sv-FI" sz="1200" b="1" i="0" u="none" strike="noStrike" kern="1200" baseline="0" noProof="0" dirty="0" smtClean="0">
                <a:solidFill>
                  <a:schemeClr val="tx1"/>
                </a:solidFill>
                <a:latin typeface="+mn-lt"/>
                <a:ea typeface="+mn-ea"/>
                <a:cs typeface="+mn-cs"/>
              </a:rPr>
              <a:t>Underhåll- alltså stödtjänster: </a:t>
            </a:r>
            <a:r>
              <a:rPr lang="sv-FI" sz="1200" b="0" i="0" u="none" strike="noStrike" kern="1200" baseline="0" noProof="0" dirty="0" smtClean="0">
                <a:solidFill>
                  <a:schemeClr val="tx1"/>
                </a:solidFill>
                <a:latin typeface="+mn-lt"/>
                <a:ea typeface="+mn-ea"/>
                <a:cs typeface="+mn-cs"/>
              </a:rPr>
              <a:t>bl.a. näringsämnens bindning och rotation, vattnets cirkulation, och assimilation. Stödtjänsterna formar grunden för de andra ekosystemtjänsterna. </a:t>
            </a:r>
            <a:endParaRPr lang="sv-FI" sz="1200" b="1" i="0" u="none" strike="noStrike" kern="1200" baseline="0" noProof="0" dirty="0" smtClean="0">
              <a:solidFill>
                <a:schemeClr val="tx1"/>
              </a:solidFill>
              <a:latin typeface="+mn-lt"/>
              <a:ea typeface="+mn-ea"/>
              <a:cs typeface="+mn-cs"/>
            </a:endParaRPr>
          </a:p>
          <a:p>
            <a:pPr marL="0" indent="0">
              <a:buFont typeface="Arial" panose="020B0604020202020204" pitchFamily="34" charset="0"/>
              <a:buNone/>
            </a:pPr>
            <a:endParaRPr lang="fi-FI" sz="1200" b="1" i="0" u="none" strike="noStrike" kern="1200" baseline="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24</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noProof="0" dirty="0" smtClean="0"/>
              <a:t>Inom skogsindustrin och skogsbruket arbetar</a:t>
            </a:r>
            <a:r>
              <a:rPr lang="sv-FI" baseline="0" noProof="0" dirty="0" smtClean="0"/>
              <a:t> det ca 70 000 människor i Finland på ett eller annat sätt med de ovan nämnda yrkena, eller med att till exempel ta hand om rekreationsskogar. </a:t>
            </a:r>
            <a:endParaRPr lang="sv-FI" noProof="0" dirty="0" smtClean="0"/>
          </a:p>
          <a:p>
            <a:pPr marL="0" indent="0">
              <a:buFont typeface="Arial" panose="020B0604020202020204" pitchFamily="34" charset="0"/>
              <a:buNone/>
            </a:pPr>
            <a:endParaRPr lang="fi-FI"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25</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8B609AC4-11A1-4CFC-8BBF-AFB1C9AA0624}" type="slidenum">
              <a:rPr lang="fi-FI" smtClean="0"/>
              <a:t>26</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smtClean="0"/>
          </a:p>
          <a:p>
            <a:r>
              <a:rPr lang="sv-FI" noProof="0" dirty="0" smtClean="0"/>
              <a:t>På riktigt skall gubben i bilden vara hälften</a:t>
            </a:r>
            <a:r>
              <a:rPr lang="sv-FI" baseline="0" noProof="0" dirty="0" smtClean="0"/>
              <a:t> mindre, men då kunde man inte längre skilja honom från den gröna bakgrunden.</a:t>
            </a:r>
            <a:endParaRPr lang="sv-FI" noProof="0" dirty="0" smtClean="0"/>
          </a:p>
          <a:p>
            <a:endParaRPr lang="fi-FI" dirty="0" smtClean="0"/>
          </a:p>
          <a:p>
            <a:endParaRPr lang="fi-FI"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4</a:t>
            </a:fld>
            <a:endParaRPr lang="fi-FI"/>
          </a:p>
        </p:txBody>
      </p:sp>
    </p:spTree>
    <p:extLst>
      <p:ext uri="{BB962C8B-B14F-4D97-AF65-F5344CB8AC3E}">
        <p14:creationId xmlns:p14="http://schemas.microsoft.com/office/powerpoint/2010/main" val="327811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kern="1200" noProof="0" dirty="0" smtClean="0">
                <a:solidFill>
                  <a:schemeClr val="tx1"/>
                </a:solidFill>
                <a:latin typeface="+mn-lt"/>
                <a:ea typeface="+mn-ea"/>
                <a:cs typeface="+mn-cs"/>
              </a:rPr>
              <a:t>Det finns ungefär 740 000 skogsägare i Finland, (då man även</a:t>
            </a:r>
            <a:r>
              <a:rPr lang="sv-FI" sz="1200" kern="1200" baseline="0" noProof="0" dirty="0" smtClean="0">
                <a:solidFill>
                  <a:schemeClr val="tx1"/>
                </a:solidFill>
                <a:latin typeface="+mn-lt"/>
                <a:ea typeface="+mn-ea"/>
                <a:cs typeface="+mn-cs"/>
              </a:rPr>
              <a:t> räknar med delägarna på samägande gårdar samt minst två hektar stora områden). Nästan 14% av befolkningen är skogsägare. </a:t>
            </a:r>
          </a:p>
          <a:p>
            <a:pPr marL="171450" indent="-171450">
              <a:buFont typeface="Arial" panose="020B0604020202020204" pitchFamily="34" charset="0"/>
              <a:buChar char="•"/>
            </a:pPr>
            <a:endParaRPr lang="sv-FI" sz="1200"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1" kern="1200" baseline="0" noProof="0" dirty="0" smtClean="0">
                <a:solidFill>
                  <a:schemeClr val="tx1"/>
                </a:solidFill>
                <a:latin typeface="+mn-lt"/>
                <a:ea typeface="+mn-ea"/>
                <a:cs typeface="+mn-cs"/>
              </a:rPr>
              <a:t>Har din familj skog eller känner du någon skogsägare?</a:t>
            </a:r>
            <a:endParaRPr lang="sv-FI" sz="1200" b="1" kern="1200" noProof="0" dirty="0" smtClean="0">
              <a:solidFill>
                <a:schemeClr val="tx1"/>
              </a:solidFill>
              <a:latin typeface="+mn-lt"/>
              <a:ea typeface="+mn-ea"/>
              <a:cs typeface="+mn-cs"/>
            </a:endParaRPr>
          </a:p>
          <a:p>
            <a:pPr marL="171450" indent="-171450">
              <a:buFont typeface="Arial" panose="020B0604020202020204" pitchFamily="34" charset="0"/>
              <a:buChar char="•"/>
            </a:pPr>
            <a:endParaRPr lang="sv-FI" sz="1200" kern="1200" noProof="0" dirty="0" smtClean="0">
              <a:solidFill>
                <a:schemeClr val="tx1"/>
              </a:solidFill>
              <a:latin typeface="+mn-lt"/>
              <a:ea typeface="+mn-ea"/>
              <a:cs typeface="+mn-cs"/>
            </a:endParaRPr>
          </a:p>
          <a:p>
            <a:pPr marL="171450" indent="-171450">
              <a:buFont typeface="Arial" panose="020B0604020202020204" pitchFamily="34" charset="0"/>
              <a:buChar char="•"/>
            </a:pPr>
            <a:endParaRPr lang="sv-FI" sz="1200" kern="1200" noProof="0" dirty="0" smtClean="0">
              <a:solidFill>
                <a:schemeClr val="tx1"/>
              </a:solidFill>
              <a:latin typeface="+mn-lt"/>
              <a:ea typeface="+mn-ea"/>
              <a:cs typeface="+mn-cs"/>
            </a:endParaRPr>
          </a:p>
          <a:p>
            <a:pPr marL="171450" indent="-171450">
              <a:buFont typeface="Arial" panose="020B0604020202020204" pitchFamily="34" charset="0"/>
              <a:buChar char="•"/>
            </a:pP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5</a:t>
            </a:fld>
            <a:endParaRPr lang="fi-FI"/>
          </a:p>
        </p:txBody>
      </p:sp>
    </p:spTree>
    <p:extLst>
      <p:ext uri="{BB962C8B-B14F-4D97-AF65-F5344CB8AC3E}">
        <p14:creationId xmlns:p14="http://schemas.microsoft.com/office/powerpoint/2010/main" val="19870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sv-FI" sz="1200" kern="1200" noProof="0" dirty="0" smtClean="0">
                <a:solidFill>
                  <a:schemeClr val="tx1"/>
                </a:solidFill>
                <a:latin typeface="+mn-lt"/>
                <a:ea typeface="+mn-ea"/>
                <a:cs typeface="+mn-cs"/>
              </a:rPr>
              <a:t>Ungefär 60% av den produktiva skogsjorden ägs av privata människor. Andra skogsägare är bland annat staten och företag. </a:t>
            </a:r>
          </a:p>
          <a:p>
            <a:pPr marL="171450" indent="-171450">
              <a:buFont typeface="Arial" panose="020B0604020202020204" pitchFamily="34" charset="0"/>
              <a:buChar char="•"/>
            </a:pPr>
            <a:endParaRPr lang="sv-FI" sz="1200" kern="120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kern="1200" noProof="0" dirty="0" smtClean="0">
                <a:solidFill>
                  <a:schemeClr val="tx1"/>
                </a:solidFill>
                <a:latin typeface="+mn-lt"/>
                <a:ea typeface="+mn-ea"/>
                <a:cs typeface="+mn-cs"/>
              </a:rPr>
              <a:t>På statens skogsmarker, alltså som</a:t>
            </a:r>
            <a:r>
              <a:rPr lang="sv-FI" sz="1200" kern="1200" baseline="0" noProof="0" dirty="0" smtClean="0">
                <a:solidFill>
                  <a:schemeClr val="tx1"/>
                </a:solidFill>
                <a:latin typeface="+mn-lt"/>
                <a:ea typeface="+mn-ea"/>
                <a:cs typeface="+mn-cs"/>
              </a:rPr>
              <a:t> förvaltas av en organisation som kallas för </a:t>
            </a:r>
            <a:r>
              <a:rPr lang="sv-FI" sz="1200" kern="1200" baseline="0" noProof="0" dirty="0" err="1" smtClean="0">
                <a:solidFill>
                  <a:schemeClr val="tx1"/>
                </a:solidFill>
                <a:latin typeface="+mn-lt"/>
                <a:ea typeface="+mn-ea"/>
                <a:cs typeface="+mn-cs"/>
              </a:rPr>
              <a:t>Forststyrelsen</a:t>
            </a:r>
            <a:r>
              <a:rPr lang="sv-FI" sz="1200" kern="1200" baseline="0" noProof="0" dirty="0" smtClean="0">
                <a:solidFill>
                  <a:schemeClr val="tx1"/>
                </a:solidFill>
                <a:latin typeface="+mn-lt"/>
                <a:ea typeface="+mn-ea"/>
                <a:cs typeface="+mn-cs"/>
              </a:rPr>
              <a:t>, så finns bland annat Finlands 37 nationalparker som årligen besöks av över 1,5 miljoner människor. </a:t>
            </a:r>
            <a:r>
              <a:rPr lang="sv-FI" sz="1200" kern="1200" baseline="0" noProof="0" dirty="0" err="1" smtClean="0">
                <a:solidFill>
                  <a:schemeClr val="tx1"/>
                </a:solidFill>
                <a:latin typeface="+mn-lt"/>
                <a:ea typeface="+mn-ea"/>
                <a:cs typeface="+mn-cs"/>
              </a:rPr>
              <a:t>Forststyrelsen</a:t>
            </a:r>
            <a:r>
              <a:rPr lang="sv-FI" sz="1200" kern="1200" baseline="0" noProof="0" dirty="0" smtClean="0">
                <a:solidFill>
                  <a:schemeClr val="tx1"/>
                </a:solidFill>
                <a:latin typeface="+mn-lt"/>
                <a:ea typeface="+mn-ea"/>
                <a:cs typeface="+mn-cs"/>
              </a:rPr>
              <a:t> tar även hand om ett stort antal andra naturskyddsområden. </a:t>
            </a:r>
          </a:p>
          <a:p>
            <a:pPr marL="171450" indent="-171450">
              <a:buFont typeface="Arial" panose="020B0604020202020204" pitchFamily="34" charset="0"/>
              <a:buChar char="•"/>
            </a:pPr>
            <a:endParaRPr lang="sv-FI" sz="1200" b="1" kern="1200" baseline="0" noProof="0" dirty="0" smtClean="0">
              <a:solidFill>
                <a:schemeClr val="tx1"/>
              </a:solidFill>
              <a:latin typeface="+mn-lt"/>
              <a:ea typeface="+mn-ea"/>
              <a:cs typeface="+mn-cs"/>
            </a:endParaRPr>
          </a:p>
          <a:p>
            <a:pPr marL="171450" indent="-171450">
              <a:buFont typeface="Arial" panose="020B0604020202020204" pitchFamily="34" charset="0"/>
              <a:buChar char="•"/>
            </a:pPr>
            <a:r>
              <a:rPr lang="sv-FI" sz="1200" b="1" kern="1200" baseline="0" noProof="0" dirty="0" smtClean="0">
                <a:solidFill>
                  <a:schemeClr val="tx1"/>
                </a:solidFill>
                <a:latin typeface="+mn-lt"/>
                <a:ea typeface="+mn-ea"/>
                <a:cs typeface="+mn-cs"/>
              </a:rPr>
              <a:t>Har du nån gång tänkt på att vad du skulle göra med din skog ifall du skulle äga någon? </a:t>
            </a:r>
            <a:endParaRPr lang="sv-FI" sz="1200" b="1" kern="1200" noProof="0" dirty="0" smtClean="0">
              <a:solidFill>
                <a:schemeClr val="tx1"/>
              </a:solidFill>
              <a:latin typeface="+mn-lt"/>
              <a:ea typeface="+mn-ea"/>
              <a:cs typeface="+mn-cs"/>
            </a:endParaRPr>
          </a:p>
          <a:p>
            <a:pPr marL="171450" indent="-171450">
              <a:buFont typeface="Arial" panose="020B0604020202020204" pitchFamily="34" charset="0"/>
              <a:buChar char="•"/>
            </a:pPr>
            <a:endParaRPr lang="fi-FI" sz="1200" kern="1200" dirty="0" smtClean="0">
              <a:solidFill>
                <a:schemeClr val="tx1"/>
              </a:solidFill>
              <a:latin typeface="+mn-lt"/>
              <a:ea typeface="+mn-ea"/>
              <a:cs typeface="+mn-cs"/>
            </a:endParaRPr>
          </a:p>
          <a:p>
            <a:endParaRPr lang="fi-FI" dirty="0" smtClean="0"/>
          </a:p>
        </p:txBody>
      </p:sp>
      <p:sp>
        <p:nvSpPr>
          <p:cNvPr id="4" name="Dian numeron paikkamerkki 3"/>
          <p:cNvSpPr>
            <a:spLocks noGrp="1"/>
          </p:cNvSpPr>
          <p:nvPr>
            <p:ph type="sldNum" sz="quarter" idx="10"/>
          </p:nvPr>
        </p:nvSpPr>
        <p:spPr/>
        <p:txBody>
          <a:bodyPr/>
          <a:lstStyle/>
          <a:p>
            <a:fld id="{8B609AC4-11A1-4CFC-8BBF-AFB1C9AA0624}" type="slidenum">
              <a:rPr lang="fi-FI" smtClean="0"/>
              <a:t>6</a:t>
            </a:fld>
            <a:endParaRPr lang="fi-FI"/>
          </a:p>
        </p:txBody>
      </p:sp>
    </p:spTree>
    <p:extLst>
      <p:ext uri="{BB962C8B-B14F-4D97-AF65-F5344CB8AC3E}">
        <p14:creationId xmlns:p14="http://schemas.microsoft.com/office/powerpoint/2010/main" val="126747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1" indent="0">
              <a:lnSpc>
                <a:spcPct val="80000"/>
              </a:lnSpc>
              <a:spcBef>
                <a:spcPct val="20000"/>
              </a:spcBef>
              <a:buFont typeface="Arial" panose="020B0604020202020204" pitchFamily="34" charset="0"/>
              <a:buNone/>
            </a:pPr>
            <a:r>
              <a:rPr lang="sv-FI" altLang="fi-FI" sz="1100" noProof="0" dirty="0" smtClean="0">
                <a:solidFill>
                  <a:schemeClr val="bg1"/>
                </a:solidFill>
                <a:latin typeface="Arial" panose="020B0604020202020204" pitchFamily="34" charset="0"/>
                <a:cs typeface="Arial" panose="020B0604020202020204" pitchFamily="34" charset="0"/>
              </a:rPr>
              <a:t>Som skogsägare bestämmer du hur du vårdar din skog. Skogsägaren kan preferera till exempel:</a:t>
            </a:r>
          </a:p>
          <a:p>
            <a:pPr marL="628650" lvl="1" indent="-171450">
              <a:lnSpc>
                <a:spcPct val="80000"/>
              </a:lnSpc>
              <a:spcBef>
                <a:spcPct val="20000"/>
              </a:spcBef>
              <a:buFont typeface="Arial" panose="020B0604020202020204" pitchFamily="34" charset="0"/>
              <a:buChar char="•"/>
            </a:pPr>
            <a:r>
              <a:rPr lang="sv-FI" altLang="fi-FI" sz="1100" noProof="0" dirty="0" smtClean="0">
                <a:solidFill>
                  <a:schemeClr val="bg1"/>
                </a:solidFill>
                <a:latin typeface="Arial" panose="020B0604020202020204" pitchFamily="34" charset="0"/>
                <a:cs typeface="Arial" panose="020B0604020202020204" pitchFamily="34" charset="0"/>
              </a:rPr>
              <a:t>Pengar</a:t>
            </a:r>
          </a:p>
          <a:p>
            <a:pPr marL="628650" lvl="1" indent="-171450">
              <a:lnSpc>
                <a:spcPct val="80000"/>
              </a:lnSpc>
              <a:spcBef>
                <a:spcPct val="20000"/>
              </a:spcBef>
              <a:buFont typeface="Arial" panose="020B0604020202020204" pitchFamily="34" charset="0"/>
              <a:buChar char="•"/>
            </a:pPr>
            <a:r>
              <a:rPr lang="sv-FI" altLang="fi-FI" sz="1100" noProof="0" dirty="0" smtClean="0">
                <a:solidFill>
                  <a:schemeClr val="bg1"/>
                </a:solidFill>
                <a:latin typeface="Arial" panose="020B0604020202020204" pitchFamily="34" charset="0"/>
                <a:cs typeface="Arial" panose="020B0604020202020204" pitchFamily="34" charset="0"/>
              </a:rPr>
              <a:t>Rekreation</a:t>
            </a:r>
          </a:p>
          <a:p>
            <a:pPr marL="628650" lvl="1" indent="-171450">
              <a:lnSpc>
                <a:spcPct val="80000"/>
              </a:lnSpc>
              <a:spcBef>
                <a:spcPct val="20000"/>
              </a:spcBef>
              <a:buFont typeface="Arial" panose="020B0604020202020204" pitchFamily="34" charset="0"/>
              <a:buChar char="•"/>
            </a:pPr>
            <a:r>
              <a:rPr lang="sv-FI" altLang="fi-FI" sz="1100" noProof="0" dirty="0" smtClean="0">
                <a:solidFill>
                  <a:schemeClr val="bg1"/>
                </a:solidFill>
                <a:latin typeface="Arial" panose="020B0604020202020204" pitchFamily="34" charset="0"/>
                <a:cs typeface="Arial" panose="020B0604020202020204" pitchFamily="34" charset="0"/>
              </a:rPr>
              <a:t>Vackert landskap</a:t>
            </a:r>
          </a:p>
          <a:p>
            <a:pPr marL="628650" lvl="1" indent="-171450">
              <a:lnSpc>
                <a:spcPct val="80000"/>
              </a:lnSpc>
              <a:spcBef>
                <a:spcPct val="20000"/>
              </a:spcBef>
              <a:buFont typeface="Arial" panose="020B0604020202020204" pitchFamily="34" charset="0"/>
              <a:buChar char="•"/>
            </a:pPr>
            <a:r>
              <a:rPr lang="sv-FI" altLang="fi-FI" sz="1100" noProof="0" dirty="0" smtClean="0">
                <a:solidFill>
                  <a:schemeClr val="bg1"/>
                </a:solidFill>
                <a:latin typeface="Arial" panose="020B0604020202020204" pitchFamily="34" charset="0"/>
                <a:cs typeface="Arial" panose="020B0604020202020204" pitchFamily="34" charset="0"/>
              </a:rPr>
              <a:t>Skogsnaturens skyddande eller</a:t>
            </a:r>
          </a:p>
          <a:p>
            <a:pPr marL="628650" lvl="1" indent="-171450">
              <a:lnSpc>
                <a:spcPct val="80000"/>
              </a:lnSpc>
              <a:spcBef>
                <a:spcPct val="20000"/>
              </a:spcBef>
              <a:buFont typeface="Arial" panose="020B0604020202020204" pitchFamily="34" charset="0"/>
              <a:buChar char="•"/>
            </a:pPr>
            <a:r>
              <a:rPr lang="sv-FI" altLang="fi-FI" sz="1100" noProof="0" dirty="0" smtClean="0">
                <a:solidFill>
                  <a:schemeClr val="bg1"/>
                </a:solidFill>
                <a:latin typeface="Arial" panose="020B0604020202020204" pitchFamily="34" charset="0"/>
                <a:cs typeface="Arial" panose="020B0604020202020204" pitchFamily="34" charset="0"/>
              </a:rPr>
              <a:t>alla dessa tillsammans</a:t>
            </a:r>
          </a:p>
          <a:p>
            <a:pPr marL="457200" lvl="1" indent="0">
              <a:lnSpc>
                <a:spcPct val="80000"/>
              </a:lnSpc>
              <a:spcBef>
                <a:spcPct val="20000"/>
              </a:spcBef>
              <a:buFont typeface="Arial" panose="020B0604020202020204" pitchFamily="34" charset="0"/>
              <a:buNone/>
            </a:pPr>
            <a:endParaRPr lang="fi-FI" altLang="fi-FI" sz="1100" dirty="0" smtClean="0">
              <a:solidFill>
                <a:schemeClr val="bg1"/>
              </a:solidFill>
              <a:latin typeface="Arial" panose="020B0604020202020204" pitchFamily="34" charset="0"/>
              <a:cs typeface="Arial" panose="020B0604020202020204" pitchFamily="34" charset="0"/>
            </a:endParaRPr>
          </a:p>
          <a:p>
            <a:pPr marL="457200" lvl="1" indent="0">
              <a:lnSpc>
                <a:spcPct val="80000"/>
              </a:lnSpc>
              <a:spcBef>
                <a:spcPct val="20000"/>
              </a:spcBef>
              <a:buFont typeface="Arial" panose="020B0604020202020204" pitchFamily="34" charset="0"/>
              <a:buNone/>
            </a:pPr>
            <a:endParaRPr lang="fi-FI" altLang="fi-FI" sz="1100" dirty="0" smtClean="0">
              <a:solidFill>
                <a:schemeClr val="bg1"/>
              </a:solidFill>
              <a:latin typeface="Arial" panose="020B0604020202020204" pitchFamily="34" charset="0"/>
              <a:cs typeface="Arial" panose="020B0604020202020204" pitchFamily="34" charset="0"/>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7</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sz="1000" b="1" dirty="0" smtClean="0"/>
              <a:t>”Allemansrätten</a:t>
            </a:r>
            <a:r>
              <a:rPr lang="sv-SE" sz="1000" dirty="0" smtClean="0"/>
              <a:t> är en rätt för alla människor att färdas över privat mark i naturen, att tillfälligt uppehålla sig där och till exempel plocka bär och svamp. Med rätten följer krav på hänsyn och varsamhet mot natur och djurliv, mot markägare och mot andra människor.”</a:t>
            </a:r>
          </a:p>
          <a:p>
            <a:pPr marL="171450" indent="-171450">
              <a:buFontTx/>
              <a:buChar char="-"/>
            </a:pPr>
            <a:r>
              <a:rPr lang="sv-SE" sz="1000" b="0" dirty="0" err="1" smtClean="0">
                <a:latin typeface="Arial" panose="020B0604020202020204" pitchFamily="34" charset="0"/>
                <a:cs typeface="Arial" panose="020B0604020202020204" pitchFamily="34" charset="0"/>
              </a:rPr>
              <a:t>Wikipedia</a:t>
            </a:r>
            <a:endParaRPr lang="sv-SE" sz="1000" b="0" dirty="0" smtClean="0">
              <a:latin typeface="Arial" panose="020B0604020202020204" pitchFamily="34" charset="0"/>
              <a:cs typeface="Arial" panose="020B0604020202020204" pitchFamily="34" charset="0"/>
            </a:endParaRPr>
          </a:p>
          <a:p>
            <a:pPr marL="0" indent="0">
              <a:buFontTx/>
              <a:buNone/>
            </a:pPr>
            <a:endParaRPr lang="fi-FI" sz="1000" b="0" dirty="0" smtClean="0">
              <a:latin typeface="Arial" panose="020B0604020202020204" pitchFamily="34" charset="0"/>
              <a:cs typeface="Arial" panose="020B0604020202020204" pitchFamily="34" charset="0"/>
            </a:endParaRPr>
          </a:p>
          <a:p>
            <a:endParaRPr lang="fi-FI" sz="1000" b="0" dirty="0" smtClean="0">
              <a:latin typeface="Arial" panose="020B0604020202020204" pitchFamily="34" charset="0"/>
              <a:cs typeface="Arial" panose="020B0604020202020204" pitchFamily="34" charset="0"/>
            </a:endParaRPr>
          </a:p>
          <a:p>
            <a:endParaRPr lang="fi-FI" sz="1000" b="0" dirty="0" smtClean="0">
              <a:latin typeface="Arial" panose="020B0604020202020204" pitchFamily="34" charset="0"/>
              <a:cs typeface="Arial" panose="020B0604020202020204" pitchFamily="34" charset="0"/>
            </a:endParaRPr>
          </a:p>
          <a:p>
            <a:endParaRPr lang="fi-FI" sz="1000" b="0" dirty="0" smtClean="0">
              <a:latin typeface="Arial" panose="020B0604020202020204" pitchFamily="34" charset="0"/>
              <a:cs typeface="Arial" panose="020B0604020202020204" pitchFamily="34" charset="0"/>
            </a:endParaRPr>
          </a:p>
          <a:p>
            <a:endParaRPr lang="fi-FI" sz="1000" b="0" dirty="0" smtClean="0">
              <a:latin typeface="Arial" panose="020B0604020202020204" pitchFamily="34" charset="0"/>
              <a:cs typeface="Arial" panose="020B0604020202020204" pitchFamily="34" charset="0"/>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8</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b="0" i="0" u="none" strike="noStrike" kern="1200" baseline="0" noProof="0" dirty="0" smtClean="0">
                <a:solidFill>
                  <a:schemeClr val="tx1"/>
                </a:solidFill>
                <a:latin typeface="+mn-lt"/>
                <a:ea typeface="+mn-ea"/>
                <a:cs typeface="+mn-cs"/>
              </a:rPr>
              <a:t>För att styra och stöda skogsägarnas beslut så finns det lagar, rekommendationer och anvisningar. </a:t>
            </a:r>
          </a:p>
          <a:p>
            <a:endParaRPr lang="sv-FI" sz="1200" b="0" i="0" u="none" strike="noStrike" kern="1200" baseline="0" noProof="0" dirty="0" smtClean="0">
              <a:solidFill>
                <a:schemeClr val="tx1"/>
              </a:solidFill>
              <a:latin typeface="+mn-lt"/>
              <a:ea typeface="+mn-ea"/>
              <a:cs typeface="+mn-cs"/>
            </a:endParaRPr>
          </a:p>
          <a:p>
            <a:r>
              <a:rPr lang="sv-FI" sz="1200" b="0" i="0" u="none" strike="noStrike" kern="1200" baseline="0" noProof="0" dirty="0" smtClean="0">
                <a:solidFill>
                  <a:schemeClr val="tx1"/>
                </a:solidFill>
                <a:latin typeface="+mn-lt"/>
                <a:ea typeface="+mn-ea"/>
                <a:cs typeface="+mn-cs"/>
              </a:rPr>
              <a:t>I Finlands skogar lever det ca 20 000 olika arter, från mikroskopiskt små organismer till stora träd. Största delen av de ursprungliga skogsarter klarar av att leva i ekonomiskogar. I första hand har ungefär 330 av skogens levande arter klassas som fridlysta och ca hundra arter uppskattas ha försvunnit. Med hjälp av skogarnas behandling kan man inverka på skogens mångfald och arternas livsmöjligheter. Mångformiga skogsnaturen anpassar sig bäst för klimatförändringen. </a:t>
            </a:r>
          </a:p>
          <a:p>
            <a:endParaRPr lang="sv-FI" sz="1200" b="0" i="0" u="none" strike="noStrike" kern="1200" baseline="0" noProof="0" dirty="0" smtClean="0">
              <a:solidFill>
                <a:schemeClr val="tx1"/>
              </a:solidFill>
              <a:latin typeface="+mn-lt"/>
              <a:ea typeface="+mn-ea"/>
              <a:cs typeface="+mn-cs"/>
            </a:endParaRPr>
          </a:p>
          <a:p>
            <a:r>
              <a:rPr lang="sv-FI" sz="1200" b="0" i="0" u="none" strike="noStrike" kern="1200" baseline="0" noProof="0" dirty="0" smtClean="0">
                <a:solidFill>
                  <a:schemeClr val="tx1"/>
                </a:solidFill>
                <a:latin typeface="+mn-lt"/>
                <a:ea typeface="+mn-ea"/>
                <a:cs typeface="+mn-cs"/>
              </a:rPr>
              <a:t>Användningen av skog styrs bland annat av skogslagen, naturskyddslagen och råd i god skogsvård. Inom ramen av dessa får skogsägaren vårda sin skog enligt sina egna preferenser så att de </a:t>
            </a:r>
            <a:r>
              <a:rPr lang="sv-FI" sz="1200" b="1" i="0" u="none" strike="noStrike" kern="1200" baseline="0" noProof="0" dirty="0" smtClean="0">
                <a:solidFill>
                  <a:schemeClr val="tx1"/>
                </a:solidFill>
                <a:latin typeface="+mn-lt"/>
                <a:ea typeface="+mn-ea"/>
                <a:cs typeface="+mn-cs"/>
              </a:rPr>
              <a:t>fyra kriterierna för hållbart skogsbruk  i de tre nästa sliderna observeras</a:t>
            </a:r>
            <a:r>
              <a:rPr lang="sv-FI" sz="1200" b="0" i="0" u="none" strike="noStrike" kern="1200" baseline="0" noProof="0" dirty="0" smtClean="0">
                <a:solidFill>
                  <a:schemeClr val="tx1"/>
                </a:solidFill>
                <a:latin typeface="+mn-lt"/>
                <a:ea typeface="+mn-ea"/>
                <a:cs typeface="+mn-cs"/>
              </a:rPr>
              <a:t>.</a:t>
            </a:r>
            <a:endParaRPr lang="fi-FI" sz="1200" b="0" i="0" u="none" strike="noStrike" kern="1200" baseline="0" dirty="0" smtClean="0">
              <a:solidFill>
                <a:schemeClr val="tx1"/>
              </a:solidFill>
              <a:latin typeface="+mn-lt"/>
              <a:ea typeface="+mn-ea"/>
              <a:cs typeface="+mn-cs"/>
            </a:endParaRPr>
          </a:p>
          <a:p>
            <a:endParaRPr lang="fi-FI" sz="1200" b="0" i="0" u="none" strike="noStrike" kern="1200" baseline="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9</a:t>
            </a:fld>
            <a:endParaRPr lang="fi-FI"/>
          </a:p>
        </p:txBody>
      </p:sp>
    </p:spTree>
    <p:extLst>
      <p:ext uri="{BB962C8B-B14F-4D97-AF65-F5344CB8AC3E}">
        <p14:creationId xmlns:p14="http://schemas.microsoft.com/office/powerpoint/2010/main" val="111065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sv-FI" altLang="fi-FI" b="1" noProof="0" dirty="0" smtClean="0">
                <a:effectLst/>
              </a:rPr>
              <a:t>Ekologisk hållbarhet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0"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0" noProof="0" dirty="0" smtClean="0">
                <a:effectLst/>
              </a:rPr>
              <a:t>Med skyddsområden och naturvården av ekonomiskogar strävar man efter att trygga olika livsmiljöers och arters </a:t>
            </a:r>
            <a:r>
              <a:rPr lang="sv-FI" altLang="fi-FI" b="0" noProof="0" dirty="0" smtClean="0">
                <a:effectLst/>
              </a:rPr>
              <a:t>mångfald </a:t>
            </a:r>
            <a:r>
              <a:rPr lang="sv-FI" altLang="fi-FI" b="0" noProof="0" dirty="0" smtClean="0">
                <a:effectLst/>
              </a:rPr>
              <a:t>i våra skogar.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FI" altLang="fi-FI" b="1" noProof="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altLang="fi-FI" b="1" noProof="0" dirty="0" smtClean="0">
                <a:effectLst/>
              </a:rPr>
              <a:t>Ekonomiskogar behandlas</a:t>
            </a:r>
            <a:r>
              <a:rPr lang="sv-FI" altLang="fi-FI" b="1" baseline="0" noProof="0" dirty="0" smtClean="0">
                <a:effectLst/>
              </a:rPr>
              <a:t> så att </a:t>
            </a:r>
            <a:r>
              <a:rPr lang="sv-FI" altLang="fi-FI" b="0" baseline="0" noProof="0" dirty="0" smtClean="0">
                <a:effectLst/>
              </a:rPr>
              <a:t>vi tryggar särdragen för speciellt värdefulla naturföremål, samt tillägger och uppehåller strukturen för mångfalden. (mera om detta vid punkten om skyddandet av skogar)</a:t>
            </a:r>
            <a:endParaRPr lang="sv-FI" altLang="fi-FI" b="0" noProof="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FI" altLang="fi-FI" b="0" noProof="0" dirty="0" smtClean="0">
              <a:effectLst/>
            </a:endParaRPr>
          </a:p>
        </p:txBody>
      </p:sp>
      <p:sp>
        <p:nvSpPr>
          <p:cNvPr id="4" name="Dian numeron paikkamerkki 3"/>
          <p:cNvSpPr>
            <a:spLocks noGrp="1"/>
          </p:cNvSpPr>
          <p:nvPr>
            <p:ph type="sldNum" sz="quarter" idx="10"/>
          </p:nvPr>
        </p:nvSpPr>
        <p:spPr/>
        <p:txBody>
          <a:bodyPr/>
          <a:lstStyle/>
          <a:p>
            <a:fld id="{8B609AC4-11A1-4CFC-8BBF-AFB1C9AA0624}" type="slidenum">
              <a:rPr lang="fi-FI" smtClean="0"/>
              <a:t>10</a:t>
            </a:fld>
            <a:endParaRPr lang="fi-FI"/>
          </a:p>
        </p:txBody>
      </p:sp>
    </p:spTree>
    <p:extLst>
      <p:ext uri="{BB962C8B-B14F-4D97-AF65-F5344CB8AC3E}">
        <p14:creationId xmlns:p14="http://schemas.microsoft.com/office/powerpoint/2010/main" val="111065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85971CF9-CE3E-4B2B-B364-2DDF929C5261}" type="datetimeFigureOut">
              <a:rPr lang="fi-FI" smtClean="0"/>
              <a:t>13.6.2014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231158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85971CF9-CE3E-4B2B-B364-2DDF929C5261}" type="datetimeFigureOut">
              <a:rPr lang="fi-FI" smtClean="0"/>
              <a:t>13.6.2014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3652898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85971CF9-CE3E-4B2B-B364-2DDF929C5261}" type="datetimeFigureOut">
              <a:rPr lang="fi-FI" smtClean="0"/>
              <a:t>13.6.2014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186653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85971CF9-CE3E-4B2B-B364-2DDF929C5261}" type="datetimeFigureOut">
              <a:rPr lang="fi-FI" smtClean="0"/>
              <a:t>13.6.2014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125083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85971CF9-CE3E-4B2B-B364-2DDF929C5261}" type="datetimeFigureOut">
              <a:rPr lang="fi-FI" smtClean="0"/>
              <a:t>13.6.2014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185202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85971CF9-CE3E-4B2B-B364-2DDF929C5261}" type="datetimeFigureOut">
              <a:rPr lang="fi-FI" smtClean="0"/>
              <a:t>13.6.2014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49759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85971CF9-CE3E-4B2B-B364-2DDF929C5261}" type="datetimeFigureOut">
              <a:rPr lang="fi-FI" smtClean="0"/>
              <a:t>13.6.2014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4192734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85971CF9-CE3E-4B2B-B364-2DDF929C5261}" type="datetimeFigureOut">
              <a:rPr lang="fi-FI" smtClean="0"/>
              <a:t>13.6.2014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254202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85971CF9-CE3E-4B2B-B364-2DDF929C5261}" type="datetimeFigureOut">
              <a:rPr lang="fi-FI" smtClean="0"/>
              <a:t>13.6.2014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340923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85971CF9-CE3E-4B2B-B364-2DDF929C5261}" type="datetimeFigureOut">
              <a:rPr lang="fi-FI" smtClean="0"/>
              <a:t>13.6.2014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346940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85971CF9-CE3E-4B2B-B364-2DDF929C5261}" type="datetimeFigureOut">
              <a:rPr lang="fi-FI" smtClean="0"/>
              <a:t>13.6.2014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DCEAEEE-637D-46CF-8911-BE379B5D6E5B}" type="slidenum">
              <a:rPr lang="fi-FI" smtClean="0"/>
              <a:t>‹#›</a:t>
            </a:fld>
            <a:endParaRPr lang="fi-FI"/>
          </a:p>
        </p:txBody>
      </p:sp>
    </p:spTree>
    <p:extLst>
      <p:ext uri="{BB962C8B-B14F-4D97-AF65-F5344CB8AC3E}">
        <p14:creationId xmlns:p14="http://schemas.microsoft.com/office/powerpoint/2010/main" val="953942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71CF9-CE3E-4B2B-B364-2DDF929C5261}" type="datetimeFigureOut">
              <a:rPr lang="fi-FI" smtClean="0"/>
              <a:t>13.6.2014</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EAEEE-637D-46CF-8911-BE379B5D6E5B}" type="slidenum">
              <a:rPr lang="fi-FI" smtClean="0"/>
              <a:t>‹#›</a:t>
            </a:fld>
            <a:endParaRPr lang="fi-FI"/>
          </a:p>
        </p:txBody>
      </p:sp>
    </p:spTree>
    <p:extLst>
      <p:ext uri="{BB962C8B-B14F-4D97-AF65-F5344CB8AC3E}">
        <p14:creationId xmlns:p14="http://schemas.microsoft.com/office/powerpoint/2010/main" val="3167324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2.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22.xml"/><Relationship Id="rId16"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jpg"/><Relationship Id="rId9" Type="http://schemas.openxmlformats.org/officeDocument/2006/relationships/image" Target="../media/image22.jpeg"/><Relationship Id="rId14" Type="http://schemas.openxmlformats.org/officeDocument/2006/relationships/image" Target="../media/image27.jpg"/></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jpeg"/><Relationship Id="rId3" Type="http://schemas.openxmlformats.org/officeDocument/2006/relationships/image" Target="../media/image2.jpeg"/><Relationship Id="rId7" Type="http://schemas.openxmlformats.org/officeDocument/2006/relationships/image" Target="../media/image32.jpeg"/><Relationship Id="rId12"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16.jp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1.jpg"/><Relationship Id="rId9" Type="http://schemas.openxmlformats.org/officeDocument/2006/relationships/image" Target="../media/image34.jpeg"/><Relationship Id="rId1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7" name="Tekstiruutu 6"/>
          <p:cNvSpPr txBox="1"/>
          <p:nvPr/>
        </p:nvSpPr>
        <p:spPr>
          <a:xfrm>
            <a:off x="899592" y="3429000"/>
            <a:ext cx="7272808" cy="1446550"/>
          </a:xfrm>
          <a:prstGeom prst="rect">
            <a:avLst/>
          </a:prstGeom>
          <a:noFill/>
        </p:spPr>
        <p:txBody>
          <a:bodyPr wrap="square" rtlCol="0">
            <a:spAutoFit/>
          </a:bodyPr>
          <a:lstStyle/>
          <a:p>
            <a:pPr algn="ctr"/>
            <a:r>
              <a:rPr lang="fi-FI" sz="8800" dirty="0" smtClean="0">
                <a:solidFill>
                  <a:schemeClr val="bg1">
                    <a:lumMod val="50000"/>
                  </a:schemeClr>
                </a:solidFill>
                <a:latin typeface="Arial Black" panose="020B0A04020102020204" pitchFamily="34" charset="0"/>
              </a:rPr>
              <a:t>SKOGEN</a:t>
            </a:r>
            <a:endParaRPr lang="fi-FI" sz="3200" dirty="0" smtClean="0">
              <a:solidFill>
                <a:schemeClr val="bg1">
                  <a:lumMod val="50000"/>
                </a:schemeClr>
              </a:solidFill>
              <a:latin typeface="Arial Black" panose="020B0A04020102020204" pitchFamily="34" charset="0"/>
            </a:endParaRPr>
          </a:p>
        </p:txBody>
      </p:sp>
    </p:spTree>
    <p:extLst>
      <p:ext uri="{BB962C8B-B14F-4D97-AF65-F5344CB8AC3E}">
        <p14:creationId xmlns:p14="http://schemas.microsoft.com/office/powerpoint/2010/main" val="2302493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7" name="Tekstiruutu 16"/>
          <p:cNvSpPr txBox="1"/>
          <p:nvPr/>
        </p:nvSpPr>
        <p:spPr>
          <a:xfrm>
            <a:off x="107504" y="3729226"/>
            <a:ext cx="9108504" cy="707886"/>
          </a:xfrm>
          <a:prstGeom prst="rect">
            <a:avLst/>
          </a:prstGeom>
          <a:noFill/>
        </p:spPr>
        <p:txBody>
          <a:bodyPr wrap="square" rtlCol="0">
            <a:spAutoFit/>
          </a:bodyPr>
          <a:lstStyle/>
          <a:p>
            <a:r>
              <a:rPr lang="fi-FI" sz="2400" dirty="0" err="1" smtClean="0">
                <a:solidFill>
                  <a:schemeClr val="bg1"/>
                </a:solidFill>
                <a:latin typeface="Arial Black" panose="020B0A04020102020204" pitchFamily="34" charset="0"/>
                <a:cs typeface="Arial" panose="020B0604020202020204" pitchFamily="34" charset="0"/>
              </a:rPr>
              <a:t>Hållbar</a:t>
            </a:r>
            <a:r>
              <a:rPr lang="fi-FI" sz="2400" dirty="0" smtClean="0">
                <a:solidFill>
                  <a:schemeClr val="bg1"/>
                </a:solidFill>
                <a:latin typeface="Arial Black" panose="020B0A04020102020204" pitchFamily="34" charset="0"/>
                <a:cs typeface="Arial" panose="020B0604020202020204" pitchFamily="34" charset="0"/>
              </a:rPr>
              <a:t> </a:t>
            </a:r>
            <a:r>
              <a:rPr lang="fi-FI" sz="2400" dirty="0" err="1" smtClean="0">
                <a:solidFill>
                  <a:schemeClr val="bg1"/>
                </a:solidFill>
                <a:latin typeface="Arial Black" panose="020B0A04020102020204" pitchFamily="34" charset="0"/>
                <a:cs typeface="Arial" panose="020B0604020202020204" pitchFamily="34" charset="0"/>
              </a:rPr>
              <a:t>användning</a:t>
            </a:r>
            <a:r>
              <a:rPr lang="fi-FI" sz="2400" dirty="0" smtClean="0">
                <a:solidFill>
                  <a:schemeClr val="bg1"/>
                </a:solidFill>
                <a:latin typeface="Arial Black" panose="020B0A04020102020204" pitchFamily="34" charset="0"/>
                <a:cs typeface="Arial" panose="020B0604020202020204" pitchFamily="34" charset="0"/>
              </a:rPr>
              <a:t> av </a:t>
            </a:r>
            <a:r>
              <a:rPr lang="fi-FI" sz="2400" dirty="0" err="1" smtClean="0">
                <a:solidFill>
                  <a:schemeClr val="bg1"/>
                </a:solidFill>
                <a:latin typeface="Arial Black" panose="020B0A04020102020204" pitchFamily="34" charset="0"/>
                <a:cs typeface="Arial" panose="020B0604020202020204" pitchFamily="34" charset="0"/>
              </a:rPr>
              <a:t>skog</a:t>
            </a:r>
            <a:r>
              <a:rPr lang="fi-FI" sz="2400" dirty="0" smtClean="0">
                <a:solidFill>
                  <a:schemeClr val="bg1"/>
                </a:solidFill>
                <a:latin typeface="Arial Black" panose="020B0A04020102020204" pitchFamily="34" charset="0"/>
                <a:cs typeface="Arial" panose="020B0604020202020204" pitchFamily="34" charset="0"/>
              </a:rPr>
              <a:t> = </a:t>
            </a:r>
            <a:r>
              <a:rPr lang="fi-FI" sz="2400" dirty="0" err="1" smtClean="0">
                <a:solidFill>
                  <a:schemeClr val="bg1"/>
                </a:solidFill>
                <a:latin typeface="Arial Black" panose="020B0A04020102020204" pitchFamily="34" charset="0"/>
                <a:cs typeface="Arial" panose="020B0604020202020204" pitchFamily="34" charset="0"/>
              </a:rPr>
              <a:t>Ekologiskt</a:t>
            </a:r>
            <a:r>
              <a:rPr lang="fi-FI" sz="2400" dirty="0" smtClean="0">
                <a:solidFill>
                  <a:schemeClr val="bg1"/>
                </a:solidFill>
                <a:latin typeface="Arial Black" panose="020B0A04020102020204" pitchFamily="34" charset="0"/>
                <a:cs typeface="Arial" panose="020B0604020202020204" pitchFamily="34" charset="0"/>
              </a:rPr>
              <a:t> </a:t>
            </a:r>
            <a:r>
              <a:rPr lang="fi-FI" sz="2400" dirty="0" err="1" smtClean="0">
                <a:solidFill>
                  <a:schemeClr val="bg1"/>
                </a:solidFill>
                <a:latin typeface="Arial Black" panose="020B0A04020102020204" pitchFamily="34" charset="0"/>
                <a:cs typeface="Arial" panose="020B0604020202020204" pitchFamily="34" charset="0"/>
              </a:rPr>
              <a:t>hållbart</a:t>
            </a:r>
            <a:endParaRPr lang="fi-FI" sz="2400" dirty="0" smtClean="0">
              <a:solidFill>
                <a:schemeClr val="bg1"/>
              </a:solidFill>
              <a:latin typeface="Arial Black" panose="020B0A04020102020204" pitchFamily="34" charset="0"/>
              <a:cs typeface="Arial" panose="020B0604020202020204" pitchFamily="34" charset="0"/>
            </a:endParaRPr>
          </a:p>
          <a:p>
            <a:endParaRPr lang="fi-FI" sz="1600" dirty="0">
              <a:solidFill>
                <a:schemeClr val="bg1"/>
              </a:solidFill>
              <a:latin typeface="Arial Black" panose="020B0A04020102020204" pitchFamily="34" charset="0"/>
              <a:cs typeface="Arial" panose="020B0604020202020204" pitchFamily="34" charset="0"/>
            </a:endParaRPr>
          </a:p>
        </p:txBody>
      </p:sp>
      <p:pic>
        <p:nvPicPr>
          <p:cNvPr id="20" name="Kuva 19"/>
          <p:cNvPicPr>
            <a:picLocks noChangeAspect="1"/>
          </p:cNvPicPr>
          <p:nvPr/>
        </p:nvPicPr>
        <p:blipFill rotWithShape="1">
          <a:blip r:embed="rId5" cstate="print">
            <a:extLst>
              <a:ext uri="{28A0092B-C50C-407E-A947-70E740481C1C}">
                <a14:useLocalDpi xmlns:a14="http://schemas.microsoft.com/office/drawing/2010/main" val="0"/>
              </a:ext>
            </a:extLst>
          </a:blip>
          <a:srcRect t="33345" b="25034"/>
          <a:stretch/>
        </p:blipFill>
        <p:spPr>
          <a:xfrm>
            <a:off x="-3973" y="4320745"/>
            <a:ext cx="9144000" cy="2537255"/>
          </a:xfrm>
          <a:prstGeom prst="rect">
            <a:avLst/>
          </a:prstGeom>
        </p:spPr>
      </p:pic>
    </p:spTree>
    <p:extLst>
      <p:ext uri="{BB962C8B-B14F-4D97-AF65-F5344CB8AC3E}">
        <p14:creationId xmlns:p14="http://schemas.microsoft.com/office/powerpoint/2010/main" val="1483873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7" name="Tekstiruutu 16"/>
          <p:cNvSpPr txBox="1"/>
          <p:nvPr/>
        </p:nvSpPr>
        <p:spPr>
          <a:xfrm>
            <a:off x="107504" y="3729226"/>
            <a:ext cx="9108504" cy="707886"/>
          </a:xfrm>
          <a:prstGeom prst="rect">
            <a:avLst/>
          </a:prstGeom>
          <a:noFill/>
        </p:spPr>
        <p:txBody>
          <a:bodyPr wrap="square" rtlCol="0">
            <a:spAutoFit/>
          </a:bodyPr>
          <a:lstStyle/>
          <a:p>
            <a:r>
              <a:rPr lang="fi-FI" sz="2400" dirty="0" err="1" smtClean="0">
                <a:solidFill>
                  <a:schemeClr val="bg1"/>
                </a:solidFill>
                <a:latin typeface="Arial Black" panose="020B0A04020102020204" pitchFamily="34" charset="0"/>
                <a:cs typeface="Arial" panose="020B0604020202020204" pitchFamily="34" charset="0"/>
              </a:rPr>
              <a:t>Hållbar</a:t>
            </a:r>
            <a:r>
              <a:rPr lang="fi-FI" sz="2400" dirty="0" smtClean="0">
                <a:solidFill>
                  <a:schemeClr val="bg1"/>
                </a:solidFill>
                <a:latin typeface="Arial Black" panose="020B0A04020102020204" pitchFamily="34" charset="0"/>
                <a:cs typeface="Arial" panose="020B0604020202020204" pitchFamily="34" charset="0"/>
              </a:rPr>
              <a:t> </a:t>
            </a:r>
            <a:r>
              <a:rPr lang="fi-FI" sz="2400" dirty="0" err="1" smtClean="0">
                <a:solidFill>
                  <a:schemeClr val="bg1"/>
                </a:solidFill>
                <a:latin typeface="Arial Black" panose="020B0A04020102020204" pitchFamily="34" charset="0"/>
                <a:cs typeface="Arial" panose="020B0604020202020204" pitchFamily="34" charset="0"/>
              </a:rPr>
              <a:t>användning</a:t>
            </a:r>
            <a:r>
              <a:rPr lang="fi-FI" sz="2400" dirty="0" smtClean="0">
                <a:solidFill>
                  <a:schemeClr val="bg1"/>
                </a:solidFill>
                <a:latin typeface="Arial Black" panose="020B0A04020102020204" pitchFamily="34" charset="0"/>
                <a:cs typeface="Arial" panose="020B0604020202020204" pitchFamily="34" charset="0"/>
              </a:rPr>
              <a:t> av </a:t>
            </a:r>
            <a:r>
              <a:rPr lang="fi-FI" sz="2400" dirty="0" err="1" smtClean="0">
                <a:solidFill>
                  <a:schemeClr val="bg1"/>
                </a:solidFill>
                <a:latin typeface="Arial Black" panose="020B0A04020102020204" pitchFamily="34" charset="0"/>
                <a:cs typeface="Arial" panose="020B0604020202020204" pitchFamily="34" charset="0"/>
              </a:rPr>
              <a:t>skog</a:t>
            </a:r>
            <a:r>
              <a:rPr lang="fi-FI" sz="2400" dirty="0" smtClean="0">
                <a:solidFill>
                  <a:schemeClr val="bg1"/>
                </a:solidFill>
                <a:latin typeface="Arial Black" panose="020B0A04020102020204" pitchFamily="34" charset="0"/>
                <a:cs typeface="Arial" panose="020B0604020202020204" pitchFamily="34" charset="0"/>
              </a:rPr>
              <a:t> = </a:t>
            </a:r>
            <a:r>
              <a:rPr lang="fi-FI" sz="2400" dirty="0" err="1" smtClean="0">
                <a:solidFill>
                  <a:schemeClr val="bg1"/>
                </a:solidFill>
                <a:latin typeface="Arial Black" panose="020B0A04020102020204" pitchFamily="34" charset="0"/>
                <a:cs typeface="Arial" panose="020B0604020202020204" pitchFamily="34" charset="0"/>
              </a:rPr>
              <a:t>Ekonomiskt</a:t>
            </a:r>
            <a:r>
              <a:rPr lang="fi-FI" sz="2400" dirty="0" smtClean="0">
                <a:solidFill>
                  <a:schemeClr val="bg1"/>
                </a:solidFill>
                <a:latin typeface="Arial Black" panose="020B0A04020102020204" pitchFamily="34" charset="0"/>
                <a:cs typeface="Arial" panose="020B0604020202020204" pitchFamily="34" charset="0"/>
              </a:rPr>
              <a:t> </a:t>
            </a:r>
            <a:r>
              <a:rPr lang="fi-FI" sz="2400" dirty="0" err="1" smtClean="0">
                <a:solidFill>
                  <a:schemeClr val="bg1"/>
                </a:solidFill>
                <a:latin typeface="Arial Black" panose="020B0A04020102020204" pitchFamily="34" charset="0"/>
                <a:cs typeface="Arial" panose="020B0604020202020204" pitchFamily="34" charset="0"/>
              </a:rPr>
              <a:t>hållbart</a:t>
            </a:r>
            <a:endParaRPr lang="fi-FI" sz="2400" dirty="0" smtClean="0">
              <a:solidFill>
                <a:schemeClr val="bg1"/>
              </a:solidFill>
              <a:latin typeface="Arial Black" panose="020B0A04020102020204" pitchFamily="34" charset="0"/>
              <a:cs typeface="Arial" panose="020B0604020202020204" pitchFamily="34" charset="0"/>
            </a:endParaRPr>
          </a:p>
          <a:p>
            <a:endParaRPr lang="fi-FI" sz="1600" dirty="0">
              <a:solidFill>
                <a:schemeClr val="bg1"/>
              </a:solidFill>
              <a:latin typeface="Arial Black" panose="020B0A04020102020204" pitchFamily="34" charset="0"/>
              <a:cs typeface="Arial" panose="020B0604020202020204" pitchFamily="34" charset="0"/>
            </a:endParaRPr>
          </a:p>
        </p:txBody>
      </p:sp>
      <p:pic>
        <p:nvPicPr>
          <p:cNvPr id="10" name="Kuva 9"/>
          <p:cNvPicPr>
            <a:picLocks noChangeAspect="1"/>
          </p:cNvPicPr>
          <p:nvPr/>
        </p:nvPicPr>
        <p:blipFill rotWithShape="1">
          <a:blip r:embed="rId5" cstate="print">
            <a:extLst>
              <a:ext uri="{28A0092B-C50C-407E-A947-70E740481C1C}">
                <a14:useLocalDpi xmlns:a14="http://schemas.microsoft.com/office/drawing/2010/main" val="0"/>
              </a:ext>
            </a:extLst>
          </a:blip>
          <a:srcRect t="27174" b="28235"/>
          <a:stretch/>
        </p:blipFill>
        <p:spPr>
          <a:xfrm>
            <a:off x="0" y="4320745"/>
            <a:ext cx="9144000" cy="2718217"/>
          </a:xfrm>
          <a:prstGeom prst="rect">
            <a:avLst/>
          </a:prstGeom>
        </p:spPr>
      </p:pic>
    </p:spTree>
    <p:extLst>
      <p:ext uri="{BB962C8B-B14F-4D97-AF65-F5344CB8AC3E}">
        <p14:creationId xmlns:p14="http://schemas.microsoft.com/office/powerpoint/2010/main" val="1563928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7" name="Tekstiruutu 16"/>
          <p:cNvSpPr txBox="1"/>
          <p:nvPr/>
        </p:nvSpPr>
        <p:spPr>
          <a:xfrm>
            <a:off x="107504" y="3729226"/>
            <a:ext cx="4464496" cy="400110"/>
          </a:xfrm>
          <a:prstGeom prst="rect">
            <a:avLst/>
          </a:prstGeom>
          <a:noFill/>
        </p:spPr>
        <p:txBody>
          <a:bodyPr wrap="square" rtlCol="0">
            <a:spAutoFit/>
          </a:bodyPr>
          <a:lstStyle/>
          <a:p>
            <a:r>
              <a:rPr lang="fi-FI" sz="2000" dirty="0" err="1" smtClean="0">
                <a:solidFill>
                  <a:schemeClr val="bg1"/>
                </a:solidFill>
                <a:latin typeface="Arial Black" panose="020B0A04020102020204" pitchFamily="34" charset="0"/>
                <a:cs typeface="Arial" panose="020B0604020202020204" pitchFamily="34" charset="0"/>
              </a:rPr>
              <a:t>Hållbar</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användning</a:t>
            </a:r>
            <a:r>
              <a:rPr lang="fi-FI" sz="2000" dirty="0" smtClean="0">
                <a:solidFill>
                  <a:schemeClr val="bg1"/>
                </a:solidFill>
                <a:latin typeface="Arial Black" panose="020B0A04020102020204" pitchFamily="34" charset="0"/>
                <a:cs typeface="Arial" panose="020B0604020202020204" pitchFamily="34" charset="0"/>
              </a:rPr>
              <a:t> av </a:t>
            </a:r>
            <a:r>
              <a:rPr lang="fi-FI" sz="2000" dirty="0" err="1" smtClean="0">
                <a:solidFill>
                  <a:schemeClr val="bg1"/>
                </a:solidFill>
                <a:latin typeface="Arial Black" panose="020B0A04020102020204" pitchFamily="34" charset="0"/>
                <a:cs typeface="Arial" panose="020B0604020202020204" pitchFamily="34" charset="0"/>
              </a:rPr>
              <a:t>skog</a:t>
            </a:r>
            <a:r>
              <a:rPr lang="fi-FI" sz="2000" dirty="0" smtClean="0">
                <a:solidFill>
                  <a:schemeClr val="bg1"/>
                </a:solidFill>
                <a:latin typeface="Arial Black" panose="020B0A04020102020204" pitchFamily="34" charset="0"/>
                <a:cs typeface="Arial" panose="020B0604020202020204" pitchFamily="34" charset="0"/>
              </a:rPr>
              <a:t> =</a:t>
            </a:r>
            <a:endParaRPr lang="fi-FI" sz="2000" dirty="0">
              <a:solidFill>
                <a:schemeClr val="bg1"/>
              </a:solidFill>
              <a:latin typeface="Arial Black" panose="020B0A04020102020204" pitchFamily="34" charset="0"/>
              <a:cs typeface="Arial" panose="020B0604020202020204" pitchFamily="34" charset="0"/>
            </a:endParaRPr>
          </a:p>
        </p:txBody>
      </p:sp>
      <p:pic>
        <p:nvPicPr>
          <p:cNvPr id="5" name="Kuva 4"/>
          <p:cNvPicPr>
            <a:picLocks noChangeAspect="1"/>
          </p:cNvPicPr>
          <p:nvPr/>
        </p:nvPicPr>
        <p:blipFill rotWithShape="1">
          <a:blip r:embed="rId5" cstate="print">
            <a:extLst>
              <a:ext uri="{28A0092B-C50C-407E-A947-70E740481C1C}">
                <a14:useLocalDpi xmlns:a14="http://schemas.microsoft.com/office/drawing/2010/main" val="0"/>
              </a:ext>
            </a:extLst>
          </a:blip>
          <a:srcRect t="25372" b="30038"/>
          <a:stretch/>
        </p:blipFill>
        <p:spPr>
          <a:xfrm>
            <a:off x="-3973" y="4291355"/>
            <a:ext cx="9144000" cy="2718217"/>
          </a:xfrm>
          <a:prstGeom prst="rect">
            <a:avLst/>
          </a:prstGeom>
        </p:spPr>
      </p:pic>
      <p:sp>
        <p:nvSpPr>
          <p:cNvPr id="2" name="Tekstiruutu 1"/>
          <p:cNvSpPr txBox="1"/>
          <p:nvPr/>
        </p:nvSpPr>
        <p:spPr>
          <a:xfrm>
            <a:off x="4572000" y="3645024"/>
            <a:ext cx="3672408" cy="646331"/>
          </a:xfrm>
          <a:prstGeom prst="rect">
            <a:avLst/>
          </a:prstGeom>
          <a:noFill/>
        </p:spPr>
        <p:txBody>
          <a:bodyPr wrap="square" rtlCol="0">
            <a:spAutoFit/>
          </a:bodyPr>
          <a:lstStyle/>
          <a:p>
            <a:r>
              <a:rPr lang="fi-FI" dirty="0" err="1" smtClean="0">
                <a:solidFill>
                  <a:schemeClr val="bg1"/>
                </a:solidFill>
                <a:latin typeface="Arial Black" panose="020B0A04020102020204" pitchFamily="34" charset="0"/>
              </a:rPr>
              <a:t>Socialt</a:t>
            </a:r>
            <a:r>
              <a:rPr lang="fi-FI" dirty="0" smtClean="0">
                <a:solidFill>
                  <a:schemeClr val="bg1"/>
                </a:solidFill>
                <a:latin typeface="Arial Black" panose="020B0A04020102020204" pitchFamily="34" charset="0"/>
              </a:rPr>
              <a:t> </a:t>
            </a:r>
            <a:r>
              <a:rPr lang="fi-FI" dirty="0" err="1" smtClean="0">
                <a:solidFill>
                  <a:schemeClr val="bg1"/>
                </a:solidFill>
                <a:latin typeface="Arial Black" panose="020B0A04020102020204" pitchFamily="34" charset="0"/>
              </a:rPr>
              <a:t>och</a:t>
            </a:r>
            <a:r>
              <a:rPr lang="fi-FI" dirty="0" smtClean="0">
                <a:solidFill>
                  <a:schemeClr val="bg1"/>
                </a:solidFill>
                <a:latin typeface="Arial Black" panose="020B0A04020102020204" pitchFamily="34" charset="0"/>
              </a:rPr>
              <a:t> </a:t>
            </a:r>
            <a:r>
              <a:rPr lang="fi-FI" dirty="0" err="1" smtClean="0">
                <a:solidFill>
                  <a:schemeClr val="bg1"/>
                </a:solidFill>
                <a:latin typeface="Arial Black" panose="020B0A04020102020204" pitchFamily="34" charset="0"/>
              </a:rPr>
              <a:t>kulturellt</a:t>
            </a:r>
            <a:r>
              <a:rPr lang="fi-FI" dirty="0" smtClean="0">
                <a:solidFill>
                  <a:schemeClr val="bg1"/>
                </a:solidFill>
                <a:latin typeface="Arial Black" panose="020B0A04020102020204" pitchFamily="34" charset="0"/>
              </a:rPr>
              <a:t> </a:t>
            </a:r>
            <a:r>
              <a:rPr lang="fi-FI" dirty="0" err="1" smtClean="0">
                <a:solidFill>
                  <a:schemeClr val="bg1"/>
                </a:solidFill>
                <a:latin typeface="Arial Black" panose="020B0A04020102020204" pitchFamily="34" charset="0"/>
              </a:rPr>
              <a:t>hållbart</a:t>
            </a:r>
            <a:endParaRPr lang="fi-FI"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523383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7" name="Tekstiruutu 6"/>
          <p:cNvSpPr txBox="1"/>
          <p:nvPr/>
        </p:nvSpPr>
        <p:spPr>
          <a:xfrm>
            <a:off x="82757" y="3651336"/>
            <a:ext cx="8928992" cy="584775"/>
          </a:xfrm>
          <a:prstGeom prst="rect">
            <a:avLst/>
          </a:prstGeom>
          <a:noFill/>
        </p:spPr>
        <p:txBody>
          <a:bodyPr wrap="square" rtlCol="0">
            <a:spAutoFit/>
          </a:bodyPr>
          <a:lstStyle/>
          <a:p>
            <a:pPr algn="ctr"/>
            <a:r>
              <a:rPr lang="fi-FI" sz="3200" dirty="0" err="1" smtClean="0">
                <a:solidFill>
                  <a:schemeClr val="bg1"/>
                </a:solidFill>
                <a:latin typeface="Arial Black" panose="020B0A04020102020204" pitchFamily="34" charset="0"/>
                <a:cs typeface="Arial" panose="020B0604020202020204" pitchFamily="34" charset="0"/>
              </a:rPr>
              <a:t>Skogsvård</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med</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många</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målsättningar</a:t>
            </a:r>
            <a:endParaRPr lang="fi-FI" sz="3200" dirty="0">
              <a:solidFill>
                <a:schemeClr val="bg1"/>
              </a:solidFill>
              <a:latin typeface="Arial Black" panose="020B0A04020102020204" pitchFamily="34" charset="0"/>
              <a:cs typeface="Arial" panose="020B0604020202020204" pitchFamily="34" charset="0"/>
            </a:endParaRPr>
          </a:p>
        </p:txBody>
      </p:sp>
      <p:pic>
        <p:nvPicPr>
          <p:cNvPr id="2" name="Kuva 1"/>
          <p:cNvPicPr>
            <a:picLocks noChangeAspect="1"/>
          </p:cNvPicPr>
          <p:nvPr/>
        </p:nvPicPr>
        <p:blipFill rotWithShape="1">
          <a:blip r:embed="rId5">
            <a:extLst>
              <a:ext uri="{28A0092B-C50C-407E-A947-70E740481C1C}">
                <a14:useLocalDpi xmlns:a14="http://schemas.microsoft.com/office/drawing/2010/main" val="0"/>
              </a:ext>
            </a:extLst>
          </a:blip>
          <a:srcRect t="15904" b="42611"/>
          <a:stretch/>
        </p:blipFill>
        <p:spPr>
          <a:xfrm>
            <a:off x="0" y="4365104"/>
            <a:ext cx="9144000" cy="2495516"/>
          </a:xfrm>
          <a:prstGeom prst="rect">
            <a:avLst/>
          </a:prstGeom>
        </p:spPr>
      </p:pic>
    </p:spTree>
    <p:extLst>
      <p:ext uri="{BB962C8B-B14F-4D97-AF65-F5344CB8AC3E}">
        <p14:creationId xmlns:p14="http://schemas.microsoft.com/office/powerpoint/2010/main" val="1650298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7" name="Tekstiruutu 6"/>
          <p:cNvSpPr txBox="1"/>
          <p:nvPr/>
        </p:nvSpPr>
        <p:spPr>
          <a:xfrm>
            <a:off x="107504" y="6105490"/>
            <a:ext cx="8928992" cy="584775"/>
          </a:xfrm>
          <a:prstGeom prst="rect">
            <a:avLst/>
          </a:prstGeom>
          <a:noFill/>
        </p:spPr>
        <p:txBody>
          <a:bodyPr wrap="square" rtlCol="0">
            <a:spAutoFit/>
          </a:bodyPr>
          <a:lstStyle/>
          <a:p>
            <a:pPr algn="ctr"/>
            <a:r>
              <a:rPr lang="sv-FI" sz="3200" dirty="0" smtClean="0">
                <a:solidFill>
                  <a:schemeClr val="bg1"/>
                </a:solidFill>
                <a:latin typeface="Arial Black" panose="020B0A04020102020204" pitchFamily="34" charset="0"/>
                <a:cs typeface="Arial" panose="020B0604020202020204" pitchFamily="34" charset="0"/>
              </a:rPr>
              <a:t>Skogsvård med många målsättningar</a:t>
            </a:r>
            <a:endParaRPr lang="sv-FI" sz="3200" dirty="0">
              <a:solidFill>
                <a:schemeClr val="bg1"/>
              </a:solidFill>
              <a:latin typeface="Arial Black" panose="020B0A04020102020204" pitchFamily="34" charset="0"/>
              <a:cs typeface="Arial" panose="020B0604020202020204" pitchFamily="34" charset="0"/>
            </a:endParaRPr>
          </a:p>
        </p:txBody>
      </p:sp>
      <p:sp>
        <p:nvSpPr>
          <p:cNvPr id="10" name="Suorakulmio 9"/>
          <p:cNvSpPr/>
          <p:nvPr/>
        </p:nvSpPr>
        <p:spPr>
          <a:xfrm>
            <a:off x="107504" y="3739386"/>
            <a:ext cx="2088232" cy="1384995"/>
          </a:xfrm>
          <a:prstGeom prst="rect">
            <a:avLst/>
          </a:prstGeom>
        </p:spPr>
        <p:txBody>
          <a:bodyPr wrap="square">
            <a:spAutoFit/>
          </a:bodyPr>
          <a:lstStyle/>
          <a:p>
            <a:r>
              <a:rPr lang="sv-FI" altLang="fi-FI" dirty="0" smtClean="0">
                <a:solidFill>
                  <a:schemeClr val="bg1"/>
                </a:solidFill>
                <a:latin typeface="Arial Black" panose="020B0A04020102020204" pitchFamily="34" charset="0"/>
                <a:cs typeface="Arial" panose="020B0604020202020204" pitchFamily="34" charset="0"/>
              </a:rPr>
              <a:t>Lik</a:t>
            </a:r>
            <a:r>
              <a:rPr lang="sv-FI" altLang="fi-FI" dirty="0" smtClean="0">
                <a:solidFill>
                  <a:schemeClr val="bg1"/>
                </a:solidFill>
                <a:effectLst/>
                <a:latin typeface="Arial Black" panose="020B0A04020102020204" pitchFamily="34" charset="0"/>
                <a:cs typeface="Arial" panose="020B0604020202020204" pitchFamily="34" charset="0"/>
              </a:rPr>
              <a:t>åldriga bestånd</a:t>
            </a:r>
          </a:p>
          <a:p>
            <a:pPr marL="171450" indent="-171450">
              <a:buFont typeface="Arial" panose="020B0604020202020204" pitchFamily="34" charset="0"/>
              <a:buChar char="•"/>
            </a:pPr>
            <a:r>
              <a:rPr lang="sv-FI" sz="1200" dirty="0" smtClean="0">
                <a:solidFill>
                  <a:schemeClr val="bg1"/>
                </a:solidFill>
                <a:latin typeface="Arial" panose="020B0604020202020204" pitchFamily="34" charset="0"/>
                <a:cs typeface="Arial" panose="020B0604020202020204" pitchFamily="34" charset="0"/>
              </a:rPr>
              <a:t>Vid odling av likåldriga bestånd kan man skilja på  förnyelse- och odlingsskedet</a:t>
            </a:r>
            <a:endParaRPr lang="sv-FI" altLang="fi-FI" sz="1200" b="0" dirty="0" smtClean="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621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7" name="Tekstiruutu 6"/>
          <p:cNvSpPr txBox="1"/>
          <p:nvPr/>
        </p:nvSpPr>
        <p:spPr>
          <a:xfrm>
            <a:off x="107504" y="6105490"/>
            <a:ext cx="8928992" cy="584775"/>
          </a:xfrm>
          <a:prstGeom prst="rect">
            <a:avLst/>
          </a:prstGeom>
          <a:noFill/>
        </p:spPr>
        <p:txBody>
          <a:bodyPr wrap="square" rtlCol="0">
            <a:spAutoFit/>
          </a:bodyPr>
          <a:lstStyle/>
          <a:p>
            <a:pPr algn="ctr"/>
            <a:r>
              <a:rPr lang="fi-FI" sz="3200" dirty="0" err="1" smtClean="0">
                <a:solidFill>
                  <a:schemeClr val="bg1"/>
                </a:solidFill>
                <a:latin typeface="Arial Black" panose="020B0A04020102020204" pitchFamily="34" charset="0"/>
                <a:cs typeface="Arial" panose="020B0604020202020204" pitchFamily="34" charset="0"/>
              </a:rPr>
              <a:t>Skogsvård</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med</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många</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målsättningar</a:t>
            </a:r>
            <a:endParaRPr lang="fi-FI" sz="3200" dirty="0">
              <a:solidFill>
                <a:schemeClr val="bg1"/>
              </a:solidFill>
              <a:latin typeface="Arial Black" panose="020B0A04020102020204" pitchFamily="34" charset="0"/>
              <a:cs typeface="Arial" panose="020B0604020202020204" pitchFamily="34" charset="0"/>
            </a:endParaRPr>
          </a:p>
        </p:txBody>
      </p:sp>
      <p:sp>
        <p:nvSpPr>
          <p:cNvPr id="3" name="Suorakulmio 2"/>
          <p:cNvSpPr/>
          <p:nvPr/>
        </p:nvSpPr>
        <p:spPr>
          <a:xfrm>
            <a:off x="2141984" y="3739386"/>
            <a:ext cx="2790056" cy="1846659"/>
          </a:xfrm>
          <a:prstGeom prst="rect">
            <a:avLst/>
          </a:prstGeom>
        </p:spPr>
        <p:txBody>
          <a:bodyPr wrap="square">
            <a:spAutoFit/>
          </a:bodyPr>
          <a:lstStyle/>
          <a:p>
            <a:r>
              <a:rPr lang="sv-FI" altLang="fi-FI" dirty="0" smtClean="0">
                <a:solidFill>
                  <a:schemeClr val="bg1"/>
                </a:solidFill>
                <a:effectLst/>
                <a:latin typeface="Arial Black" panose="020B0A04020102020204" pitchFamily="34" charset="0"/>
                <a:cs typeface="Arial" panose="020B0604020202020204" pitchFamily="34" charset="0"/>
              </a:rPr>
              <a:t>Förnyelseavverkning</a:t>
            </a:r>
          </a:p>
          <a:p>
            <a:pPr marL="171450" indent="-171450">
              <a:buFont typeface="Arial" panose="020B0604020202020204" pitchFamily="34" charset="0"/>
              <a:buChar char="•"/>
            </a:pPr>
            <a:r>
              <a:rPr lang="sv-FI" altLang="fi-FI" sz="1200" dirty="0" smtClean="0">
                <a:solidFill>
                  <a:schemeClr val="bg1"/>
                </a:solidFill>
                <a:latin typeface="Arial" panose="020B0604020202020204" pitchFamily="34" charset="0"/>
                <a:cs typeface="Arial" panose="020B0604020202020204" pitchFamily="34" charset="0"/>
              </a:rPr>
              <a:t>Arter som behöver ljus och värme drar nytta av detta</a:t>
            </a:r>
            <a:endParaRPr lang="sv-FI" altLang="fi-FI" sz="500" b="0" dirty="0" smtClean="0">
              <a:solidFill>
                <a:schemeClr val="bg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FI" sz="1200" dirty="0" smtClean="0">
                <a:solidFill>
                  <a:schemeClr val="bg1"/>
                </a:solidFill>
                <a:latin typeface="Arial" panose="020B0604020202020204" pitchFamily="34" charset="0"/>
                <a:cs typeface="Arial" panose="020B0604020202020204" pitchFamily="34" charset="0"/>
              </a:rPr>
              <a:t>Alla träd avverkas inte. Sparträd lämnas på avverkningsområden. Som sparträd lämnas bl.a. vissa gamla träd, speciella individer eller sparträdsgrupper samt redan döda träd.</a:t>
            </a:r>
          </a:p>
        </p:txBody>
      </p:sp>
      <p:sp>
        <p:nvSpPr>
          <p:cNvPr id="11" name="Suorakulmio 10"/>
          <p:cNvSpPr/>
          <p:nvPr/>
        </p:nvSpPr>
        <p:spPr>
          <a:xfrm>
            <a:off x="107504" y="3739386"/>
            <a:ext cx="2088232" cy="1384995"/>
          </a:xfrm>
          <a:prstGeom prst="rect">
            <a:avLst/>
          </a:prstGeom>
        </p:spPr>
        <p:txBody>
          <a:bodyPr wrap="square">
            <a:spAutoFit/>
          </a:bodyPr>
          <a:lstStyle/>
          <a:p>
            <a:r>
              <a:rPr lang="fi-FI" altLang="fi-FI" dirty="0" err="1" smtClean="0">
                <a:solidFill>
                  <a:schemeClr val="bg1"/>
                </a:solidFill>
                <a:effectLst/>
                <a:latin typeface="Arial Black" panose="020B0A04020102020204" pitchFamily="34" charset="0"/>
                <a:cs typeface="Arial" panose="020B0604020202020204" pitchFamily="34" charset="0"/>
              </a:rPr>
              <a:t>Likåldriga</a:t>
            </a:r>
            <a:r>
              <a:rPr lang="fi-FI" altLang="fi-FI" dirty="0" smtClean="0">
                <a:solidFill>
                  <a:schemeClr val="bg1"/>
                </a:solidFill>
                <a:effectLst/>
                <a:latin typeface="Arial Black" panose="020B0A04020102020204" pitchFamily="34" charset="0"/>
                <a:cs typeface="Arial" panose="020B0604020202020204" pitchFamily="34" charset="0"/>
              </a:rPr>
              <a:t> </a:t>
            </a:r>
            <a:r>
              <a:rPr lang="fi-FI" altLang="fi-FI" dirty="0" err="1" smtClean="0">
                <a:solidFill>
                  <a:schemeClr val="bg1"/>
                </a:solidFill>
                <a:effectLst/>
                <a:latin typeface="Arial Black" panose="020B0A04020102020204" pitchFamily="34" charset="0"/>
                <a:cs typeface="Arial" panose="020B0604020202020204" pitchFamily="34" charset="0"/>
              </a:rPr>
              <a:t>bestånd</a:t>
            </a:r>
            <a:endParaRPr lang="fi-FI" altLang="fi-FI" dirty="0" smtClean="0">
              <a:solidFill>
                <a:schemeClr val="bg1"/>
              </a:solidFill>
              <a:effectLst/>
              <a:latin typeface="Arial Black" panose="020B0A04020102020204" pitchFamily="34" charset="0"/>
              <a:cs typeface="Arial" panose="020B0604020202020204" pitchFamily="34" charset="0"/>
            </a:endParaRPr>
          </a:p>
          <a:p>
            <a:pPr marL="171450" indent="-171450">
              <a:buFont typeface="Arial" panose="020B0604020202020204" pitchFamily="34" charset="0"/>
              <a:buChar char="•"/>
            </a:pPr>
            <a:r>
              <a:rPr lang="sv-FI" sz="1200" dirty="0">
                <a:solidFill>
                  <a:schemeClr val="bg1"/>
                </a:solidFill>
                <a:latin typeface="Arial" panose="020B0604020202020204" pitchFamily="34" charset="0"/>
                <a:cs typeface="Arial" panose="020B0604020202020204" pitchFamily="34" charset="0"/>
              </a:rPr>
              <a:t>Vid odling av likåldriga bestånd kan man skilja på  förnyelse- och odlingsskedet</a:t>
            </a:r>
            <a:endParaRPr lang="sv-FI" altLang="fi-FI"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298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7" name="Tekstiruutu 6"/>
          <p:cNvSpPr txBox="1"/>
          <p:nvPr/>
        </p:nvSpPr>
        <p:spPr>
          <a:xfrm>
            <a:off x="107504" y="6105490"/>
            <a:ext cx="8928992" cy="584775"/>
          </a:xfrm>
          <a:prstGeom prst="rect">
            <a:avLst/>
          </a:prstGeom>
          <a:noFill/>
        </p:spPr>
        <p:txBody>
          <a:bodyPr wrap="square" rtlCol="0">
            <a:spAutoFit/>
          </a:bodyPr>
          <a:lstStyle/>
          <a:p>
            <a:pPr algn="ctr"/>
            <a:r>
              <a:rPr lang="fi-FI" sz="3200" dirty="0" err="1">
                <a:solidFill>
                  <a:schemeClr val="bg1"/>
                </a:solidFill>
                <a:latin typeface="Arial Black" panose="020B0A04020102020204" pitchFamily="34" charset="0"/>
                <a:cs typeface="Arial" panose="020B0604020202020204" pitchFamily="34" charset="0"/>
              </a:rPr>
              <a:t>Skogsvård</a:t>
            </a:r>
            <a:r>
              <a:rPr lang="fi-FI" sz="3200" dirty="0">
                <a:solidFill>
                  <a:schemeClr val="bg1"/>
                </a:solidFill>
                <a:latin typeface="Arial Black" panose="020B0A04020102020204" pitchFamily="34" charset="0"/>
                <a:cs typeface="Arial" panose="020B0604020202020204" pitchFamily="34" charset="0"/>
              </a:rPr>
              <a:t> </a:t>
            </a:r>
            <a:r>
              <a:rPr lang="fi-FI" sz="3200" dirty="0" err="1">
                <a:solidFill>
                  <a:schemeClr val="bg1"/>
                </a:solidFill>
                <a:latin typeface="Arial Black" panose="020B0A04020102020204" pitchFamily="34" charset="0"/>
                <a:cs typeface="Arial" panose="020B0604020202020204" pitchFamily="34" charset="0"/>
              </a:rPr>
              <a:t>med</a:t>
            </a:r>
            <a:r>
              <a:rPr lang="fi-FI" sz="3200" dirty="0">
                <a:solidFill>
                  <a:schemeClr val="bg1"/>
                </a:solidFill>
                <a:latin typeface="Arial Black" panose="020B0A04020102020204" pitchFamily="34" charset="0"/>
                <a:cs typeface="Arial" panose="020B0604020202020204" pitchFamily="34" charset="0"/>
              </a:rPr>
              <a:t> </a:t>
            </a:r>
            <a:r>
              <a:rPr lang="fi-FI" sz="3200" dirty="0" err="1">
                <a:solidFill>
                  <a:schemeClr val="bg1"/>
                </a:solidFill>
                <a:latin typeface="Arial Black" panose="020B0A04020102020204" pitchFamily="34" charset="0"/>
                <a:cs typeface="Arial" panose="020B0604020202020204" pitchFamily="34" charset="0"/>
              </a:rPr>
              <a:t>många</a:t>
            </a:r>
            <a:r>
              <a:rPr lang="fi-FI" sz="3200" dirty="0">
                <a:solidFill>
                  <a:schemeClr val="bg1"/>
                </a:solidFill>
                <a:latin typeface="Arial Black" panose="020B0A04020102020204" pitchFamily="34" charset="0"/>
                <a:cs typeface="Arial" panose="020B0604020202020204" pitchFamily="34" charset="0"/>
              </a:rPr>
              <a:t> </a:t>
            </a:r>
            <a:r>
              <a:rPr lang="fi-FI" sz="3200" dirty="0" err="1">
                <a:solidFill>
                  <a:schemeClr val="bg1"/>
                </a:solidFill>
                <a:latin typeface="Arial Black" panose="020B0A04020102020204" pitchFamily="34" charset="0"/>
                <a:cs typeface="Arial" panose="020B0604020202020204" pitchFamily="34" charset="0"/>
              </a:rPr>
              <a:t>målsättningar</a:t>
            </a:r>
            <a:endParaRPr lang="fi-FI" sz="3200" dirty="0">
              <a:solidFill>
                <a:schemeClr val="bg1"/>
              </a:solidFill>
              <a:latin typeface="Arial Black" panose="020B0A04020102020204" pitchFamily="34" charset="0"/>
              <a:cs typeface="Arial" panose="020B0604020202020204" pitchFamily="34" charset="0"/>
            </a:endParaRPr>
          </a:p>
        </p:txBody>
      </p:sp>
      <p:sp>
        <p:nvSpPr>
          <p:cNvPr id="3" name="Suorakulmio 2"/>
          <p:cNvSpPr/>
          <p:nvPr/>
        </p:nvSpPr>
        <p:spPr>
          <a:xfrm>
            <a:off x="1860150" y="3696355"/>
            <a:ext cx="2855866" cy="2215991"/>
          </a:xfrm>
          <a:prstGeom prst="rect">
            <a:avLst/>
          </a:prstGeom>
        </p:spPr>
        <p:txBody>
          <a:bodyPr wrap="square">
            <a:spAutoFit/>
          </a:bodyPr>
          <a:lstStyle/>
          <a:p>
            <a:r>
              <a:rPr lang="sv-FI" altLang="fi-FI" dirty="0" smtClean="0">
                <a:solidFill>
                  <a:schemeClr val="bg1"/>
                </a:solidFill>
                <a:latin typeface="Arial Black" panose="020B0A04020102020204" pitchFamily="34" charset="0"/>
                <a:cs typeface="Arial" panose="020B0604020202020204" pitchFamily="34" charset="0"/>
              </a:rPr>
              <a:t>Förnyelseavverkning</a:t>
            </a:r>
          </a:p>
          <a:p>
            <a:pPr marL="171450" indent="-171450">
              <a:buFont typeface="Arial" panose="020B0604020202020204" pitchFamily="34" charset="0"/>
              <a:buChar char="•"/>
            </a:pPr>
            <a:r>
              <a:rPr lang="sv-FI" altLang="fi-FI" sz="1200" dirty="0" smtClean="0">
                <a:solidFill>
                  <a:schemeClr val="bg1"/>
                </a:solidFill>
                <a:latin typeface="Arial" panose="020B0604020202020204" pitchFamily="34" charset="0"/>
                <a:cs typeface="Arial" panose="020B0604020202020204" pitchFamily="34" charset="0"/>
              </a:rPr>
              <a:t>Arter som behöver ljus och värme drar nytta av detta</a:t>
            </a:r>
          </a:p>
          <a:p>
            <a:pPr marL="171450" indent="-171450">
              <a:buFont typeface="Arial" panose="020B0604020202020204" pitchFamily="34" charset="0"/>
              <a:buChar char="•"/>
            </a:pPr>
            <a:r>
              <a:rPr lang="sv-FI" sz="1200" dirty="0" smtClean="0">
                <a:solidFill>
                  <a:schemeClr val="bg1"/>
                </a:solidFill>
                <a:latin typeface="Arial" panose="020B0604020202020204" pitchFamily="34" charset="0"/>
                <a:cs typeface="Arial" panose="020B0604020202020204" pitchFamily="34" charset="0"/>
              </a:rPr>
              <a:t>Alla träd avverkas inte. Sparträd lämnas på avverkningsområden. Som sparträd lämnas bl.a. vissa gamla träd, speciella individer eller sparträdsgrupper samt redan döda träd.</a:t>
            </a:r>
            <a:endParaRPr lang="sv-FI" altLang="fi-FI" sz="1200" dirty="0" smtClean="0">
              <a:solidFill>
                <a:schemeClr val="bg1"/>
              </a:solidFill>
              <a:latin typeface="Arial Black" panose="020B0A04020102020204" pitchFamily="34" charset="0"/>
              <a:cs typeface="Arial" panose="020B0604020202020204" pitchFamily="34" charset="0"/>
            </a:endParaRPr>
          </a:p>
          <a:p>
            <a:r>
              <a:rPr lang="sv-FI" sz="1200" dirty="0" smtClean="0">
                <a:solidFill>
                  <a:schemeClr val="bg1"/>
                </a:solidFill>
                <a:latin typeface="Arial" panose="020B0604020202020204" pitchFamily="34" charset="0"/>
                <a:cs typeface="Arial" panose="020B0604020202020204" pitchFamily="34" charset="0"/>
              </a:rPr>
              <a:t> </a:t>
            </a:r>
          </a:p>
          <a:p>
            <a:r>
              <a:rPr lang="fi-FI" altLang="fi-FI" sz="1200" b="0" dirty="0" smtClean="0">
                <a:solidFill>
                  <a:schemeClr val="bg1"/>
                </a:solidFill>
                <a:effectLst/>
                <a:latin typeface="Arial Black" panose="020B0A04020102020204" pitchFamily="34" charset="0"/>
                <a:cs typeface="Arial" panose="020B0604020202020204" pitchFamily="34" charset="0"/>
              </a:rPr>
              <a:t> </a:t>
            </a:r>
          </a:p>
        </p:txBody>
      </p:sp>
      <p:sp>
        <p:nvSpPr>
          <p:cNvPr id="9" name="Suorakulmio 8"/>
          <p:cNvSpPr/>
          <p:nvPr/>
        </p:nvSpPr>
        <p:spPr>
          <a:xfrm>
            <a:off x="4716016" y="3672443"/>
            <a:ext cx="2088232" cy="2400657"/>
          </a:xfrm>
          <a:prstGeom prst="rect">
            <a:avLst/>
          </a:prstGeom>
        </p:spPr>
        <p:txBody>
          <a:bodyPr wrap="square">
            <a:spAutoFit/>
          </a:bodyPr>
          <a:lstStyle/>
          <a:p>
            <a:r>
              <a:rPr lang="sv-FI" altLang="fi-FI" dirty="0" smtClean="0">
                <a:solidFill>
                  <a:schemeClr val="bg1"/>
                </a:solidFill>
                <a:effectLst/>
                <a:latin typeface="Arial Black" panose="020B0A04020102020204" pitchFamily="34" charset="0"/>
                <a:cs typeface="Arial" panose="020B0604020202020204" pitchFamily="34" charset="0"/>
              </a:rPr>
              <a:t>Förnyelse</a:t>
            </a:r>
            <a:endParaRPr lang="sv-FI" altLang="fi-FI" b="0" dirty="0" smtClean="0">
              <a:solidFill>
                <a:schemeClr val="bg1"/>
              </a:solidFill>
              <a:effectLst/>
              <a:latin typeface="Arial Black" panose="020B0A04020102020204" pitchFamily="34" charset="0"/>
              <a:cs typeface="Arial" panose="020B0604020202020204" pitchFamily="34" charset="0"/>
            </a:endParaRPr>
          </a:p>
          <a:p>
            <a:pPr marL="171450" indent="-171450">
              <a:buFont typeface="Arial" panose="020B0604020202020204" pitchFamily="34" charset="0"/>
              <a:buChar char="•"/>
            </a:pPr>
            <a:r>
              <a:rPr lang="sv-FI" altLang="fi-FI" sz="1200" dirty="0" smtClean="0">
                <a:solidFill>
                  <a:schemeClr val="bg1"/>
                </a:solidFill>
                <a:latin typeface="Arial" panose="020B0604020202020204" pitchFamily="34" charset="0"/>
                <a:cs typeface="Arial" panose="020B0604020202020204" pitchFamily="34" charset="0"/>
              </a:rPr>
              <a:t>Skogsägaren är skyldig till att förnya skogen efter en avverkning</a:t>
            </a:r>
          </a:p>
          <a:p>
            <a:pPr marL="171450" indent="-171450">
              <a:buFont typeface="Arial" panose="020B0604020202020204" pitchFamily="34" charset="0"/>
              <a:buChar char="•"/>
            </a:pPr>
            <a:r>
              <a:rPr lang="sv-FI" altLang="fi-FI" sz="1200" dirty="0" smtClean="0">
                <a:solidFill>
                  <a:schemeClr val="bg1"/>
                </a:solidFill>
                <a:latin typeface="Arial" panose="020B0604020202020204" pitchFamily="34" charset="0"/>
                <a:cs typeface="Arial" panose="020B0604020202020204" pitchFamily="34" charset="0"/>
              </a:rPr>
              <a:t>Naturligt med fröträd eller med sådd/plantering </a:t>
            </a:r>
            <a:r>
              <a:rPr lang="sv-FI" altLang="fi-FI" sz="1200" b="0" dirty="0" smtClean="0">
                <a:solidFill>
                  <a:schemeClr val="bg1"/>
                </a:solidFill>
                <a:effectLst/>
                <a:latin typeface="Arial" panose="020B0604020202020204" pitchFamily="34" charset="0"/>
                <a:cs typeface="Arial" panose="020B0604020202020204" pitchFamily="34" charset="0"/>
              </a:rPr>
              <a:t>med inhemska träd</a:t>
            </a:r>
            <a:r>
              <a:rPr lang="sv-FI" altLang="fi-FI" sz="1200" dirty="0" smtClean="0">
                <a:solidFill>
                  <a:schemeClr val="bg1"/>
                </a:solidFill>
                <a:latin typeface="Arial" panose="020B0604020202020204" pitchFamily="34" charset="0"/>
                <a:cs typeface="Arial" panose="020B0604020202020204" pitchFamily="34" charset="0"/>
              </a:rPr>
              <a:t>slag på ett lämpligt  område.</a:t>
            </a:r>
            <a:endParaRPr lang="sv-FI" altLang="fi-FI" sz="1200" b="0" dirty="0" smtClean="0">
              <a:solidFill>
                <a:schemeClr val="bg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FI" altLang="fi-FI" sz="1200" b="0" dirty="0" smtClean="0">
                <a:solidFill>
                  <a:schemeClr val="bg1"/>
                </a:solidFill>
                <a:effectLst/>
                <a:latin typeface="Arial" panose="020B0604020202020204" pitchFamily="34" charset="0"/>
                <a:cs typeface="Arial" panose="020B0604020202020204" pitchFamily="34" charset="0"/>
              </a:rPr>
              <a:t>Det lönar sig att sköta om plantbeståndet, så att tillväxten blir stor i den svåra konkurrensen </a:t>
            </a:r>
            <a:endParaRPr lang="sv-FI" altLang="fi-FI" sz="1200" b="0" dirty="0">
              <a:solidFill>
                <a:schemeClr val="bg1"/>
              </a:solidFill>
              <a:effectLst/>
              <a:latin typeface="Arial" panose="020B0604020202020204" pitchFamily="34" charset="0"/>
              <a:cs typeface="Arial" panose="020B0604020202020204" pitchFamily="34" charset="0"/>
            </a:endParaRPr>
          </a:p>
        </p:txBody>
      </p:sp>
      <p:sp>
        <p:nvSpPr>
          <p:cNvPr id="2" name="Suorakulmio 1"/>
          <p:cNvSpPr/>
          <p:nvPr/>
        </p:nvSpPr>
        <p:spPr>
          <a:xfrm>
            <a:off x="-18256" y="3706006"/>
            <a:ext cx="2339752" cy="1384995"/>
          </a:xfrm>
          <a:prstGeom prst="rect">
            <a:avLst/>
          </a:prstGeom>
        </p:spPr>
        <p:txBody>
          <a:bodyPr wrap="square">
            <a:spAutoFit/>
          </a:bodyPr>
          <a:lstStyle/>
          <a:p>
            <a:r>
              <a:rPr lang="fi-FI" altLang="fi-FI" dirty="0" err="1">
                <a:solidFill>
                  <a:schemeClr val="bg1"/>
                </a:solidFill>
                <a:latin typeface="Arial Black" panose="020B0A04020102020204" pitchFamily="34" charset="0"/>
                <a:cs typeface="Arial" panose="020B0604020202020204" pitchFamily="34" charset="0"/>
              </a:rPr>
              <a:t>Likåldriga</a:t>
            </a:r>
            <a:r>
              <a:rPr lang="fi-FI" altLang="fi-FI" dirty="0">
                <a:solidFill>
                  <a:schemeClr val="bg1"/>
                </a:solidFill>
                <a:latin typeface="Arial Black" panose="020B0A04020102020204" pitchFamily="34" charset="0"/>
                <a:cs typeface="Arial" panose="020B0604020202020204" pitchFamily="34" charset="0"/>
              </a:rPr>
              <a:t> </a:t>
            </a:r>
            <a:r>
              <a:rPr lang="fi-FI" altLang="fi-FI" dirty="0" err="1">
                <a:solidFill>
                  <a:schemeClr val="bg1"/>
                </a:solidFill>
                <a:latin typeface="Arial Black" panose="020B0A04020102020204" pitchFamily="34" charset="0"/>
                <a:cs typeface="Arial" panose="020B0604020202020204" pitchFamily="34" charset="0"/>
              </a:rPr>
              <a:t>bestånd</a:t>
            </a:r>
            <a:endParaRPr lang="fi-FI" altLang="fi-FI" dirty="0">
              <a:solidFill>
                <a:schemeClr val="bg1"/>
              </a:solidFill>
              <a:latin typeface="Arial Black" panose="020B0A04020102020204" pitchFamily="34" charset="0"/>
              <a:cs typeface="Arial" panose="020B0604020202020204" pitchFamily="34" charset="0"/>
            </a:endParaRPr>
          </a:p>
          <a:p>
            <a:pPr marL="171450" indent="-171450">
              <a:buFont typeface="Arial" panose="020B0604020202020204" pitchFamily="34" charset="0"/>
              <a:buChar char="•"/>
            </a:pPr>
            <a:r>
              <a:rPr lang="sv-FI" sz="1200" dirty="0">
                <a:solidFill>
                  <a:schemeClr val="bg1"/>
                </a:solidFill>
                <a:latin typeface="Arial" panose="020B0604020202020204" pitchFamily="34" charset="0"/>
                <a:cs typeface="Arial" panose="020B0604020202020204" pitchFamily="34" charset="0"/>
              </a:rPr>
              <a:t>Vid odling av likåldriga bestånd kan man skilja </a:t>
            </a:r>
            <a:endParaRPr lang="sv-FI" sz="1200" dirty="0" smtClean="0">
              <a:solidFill>
                <a:schemeClr val="bg1"/>
              </a:solidFill>
              <a:latin typeface="Arial" panose="020B0604020202020204" pitchFamily="34" charset="0"/>
              <a:cs typeface="Arial" panose="020B0604020202020204" pitchFamily="34" charset="0"/>
            </a:endParaRPr>
          </a:p>
          <a:p>
            <a:r>
              <a:rPr lang="sv-FI" sz="1200" dirty="0" smtClean="0">
                <a:solidFill>
                  <a:schemeClr val="bg1"/>
                </a:solidFill>
                <a:latin typeface="Arial" panose="020B0604020202020204" pitchFamily="34" charset="0"/>
                <a:cs typeface="Arial" panose="020B0604020202020204" pitchFamily="34" charset="0"/>
              </a:rPr>
              <a:t>    på  </a:t>
            </a:r>
            <a:r>
              <a:rPr lang="sv-FI" sz="1200" dirty="0">
                <a:solidFill>
                  <a:schemeClr val="bg1"/>
                </a:solidFill>
                <a:latin typeface="Arial" panose="020B0604020202020204" pitchFamily="34" charset="0"/>
                <a:cs typeface="Arial" panose="020B0604020202020204" pitchFamily="34" charset="0"/>
              </a:rPr>
              <a:t>förnyelse- </a:t>
            </a:r>
            <a:r>
              <a:rPr lang="sv-FI" sz="1200" dirty="0" smtClean="0">
                <a:solidFill>
                  <a:schemeClr val="bg1"/>
                </a:solidFill>
                <a:latin typeface="Arial" panose="020B0604020202020204" pitchFamily="34" charset="0"/>
                <a:cs typeface="Arial" panose="020B0604020202020204" pitchFamily="34" charset="0"/>
              </a:rPr>
              <a:t>och</a:t>
            </a:r>
          </a:p>
          <a:p>
            <a:r>
              <a:rPr lang="sv-FI" sz="1200" dirty="0" smtClean="0">
                <a:solidFill>
                  <a:schemeClr val="bg1"/>
                </a:solidFill>
                <a:latin typeface="Arial" panose="020B0604020202020204" pitchFamily="34" charset="0"/>
                <a:cs typeface="Arial" panose="020B0604020202020204" pitchFamily="34" charset="0"/>
              </a:rPr>
              <a:t>    </a:t>
            </a:r>
            <a:r>
              <a:rPr lang="sv-FI" sz="1200" dirty="0">
                <a:solidFill>
                  <a:schemeClr val="bg1"/>
                </a:solidFill>
                <a:latin typeface="Arial" panose="020B0604020202020204" pitchFamily="34" charset="0"/>
                <a:cs typeface="Arial" panose="020B0604020202020204" pitchFamily="34" charset="0"/>
              </a:rPr>
              <a:t>odlingsskedet</a:t>
            </a:r>
            <a:endParaRPr lang="sv-FI" altLang="fi-FI"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517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7" name="Tekstiruutu 6"/>
          <p:cNvSpPr txBox="1"/>
          <p:nvPr/>
        </p:nvSpPr>
        <p:spPr>
          <a:xfrm>
            <a:off x="107504" y="6105490"/>
            <a:ext cx="8928992" cy="584775"/>
          </a:xfrm>
          <a:prstGeom prst="rect">
            <a:avLst/>
          </a:prstGeom>
          <a:noFill/>
        </p:spPr>
        <p:txBody>
          <a:bodyPr wrap="square" rtlCol="0">
            <a:spAutoFit/>
          </a:bodyPr>
          <a:lstStyle/>
          <a:p>
            <a:pPr algn="ctr"/>
            <a:r>
              <a:rPr lang="fi-FI" sz="3200" dirty="0" err="1">
                <a:solidFill>
                  <a:schemeClr val="bg1"/>
                </a:solidFill>
                <a:latin typeface="Arial Black" panose="020B0A04020102020204" pitchFamily="34" charset="0"/>
                <a:cs typeface="Arial" panose="020B0604020202020204" pitchFamily="34" charset="0"/>
              </a:rPr>
              <a:t>Skogsvård</a:t>
            </a:r>
            <a:r>
              <a:rPr lang="fi-FI" sz="3200" dirty="0">
                <a:solidFill>
                  <a:schemeClr val="bg1"/>
                </a:solidFill>
                <a:latin typeface="Arial Black" panose="020B0A04020102020204" pitchFamily="34" charset="0"/>
                <a:cs typeface="Arial" panose="020B0604020202020204" pitchFamily="34" charset="0"/>
              </a:rPr>
              <a:t> </a:t>
            </a:r>
            <a:r>
              <a:rPr lang="fi-FI" sz="3200" dirty="0" err="1">
                <a:solidFill>
                  <a:schemeClr val="bg1"/>
                </a:solidFill>
                <a:latin typeface="Arial Black" panose="020B0A04020102020204" pitchFamily="34" charset="0"/>
                <a:cs typeface="Arial" panose="020B0604020202020204" pitchFamily="34" charset="0"/>
              </a:rPr>
              <a:t>med</a:t>
            </a:r>
            <a:r>
              <a:rPr lang="fi-FI" sz="3200" dirty="0">
                <a:solidFill>
                  <a:schemeClr val="bg1"/>
                </a:solidFill>
                <a:latin typeface="Arial Black" panose="020B0A04020102020204" pitchFamily="34" charset="0"/>
                <a:cs typeface="Arial" panose="020B0604020202020204" pitchFamily="34" charset="0"/>
              </a:rPr>
              <a:t> </a:t>
            </a:r>
            <a:r>
              <a:rPr lang="fi-FI" sz="3200" dirty="0" err="1">
                <a:solidFill>
                  <a:schemeClr val="bg1"/>
                </a:solidFill>
                <a:latin typeface="Arial Black" panose="020B0A04020102020204" pitchFamily="34" charset="0"/>
                <a:cs typeface="Arial" panose="020B0604020202020204" pitchFamily="34" charset="0"/>
              </a:rPr>
              <a:t>många</a:t>
            </a:r>
            <a:r>
              <a:rPr lang="fi-FI" sz="3200" dirty="0">
                <a:solidFill>
                  <a:schemeClr val="bg1"/>
                </a:solidFill>
                <a:latin typeface="Arial Black" panose="020B0A04020102020204" pitchFamily="34" charset="0"/>
                <a:cs typeface="Arial" panose="020B0604020202020204" pitchFamily="34" charset="0"/>
              </a:rPr>
              <a:t> </a:t>
            </a:r>
            <a:r>
              <a:rPr lang="fi-FI" sz="3200" dirty="0" err="1">
                <a:solidFill>
                  <a:schemeClr val="bg1"/>
                </a:solidFill>
                <a:latin typeface="Arial Black" panose="020B0A04020102020204" pitchFamily="34" charset="0"/>
                <a:cs typeface="Arial" panose="020B0604020202020204" pitchFamily="34" charset="0"/>
              </a:rPr>
              <a:t>målsättningar</a:t>
            </a:r>
            <a:endParaRPr lang="fi-FI" sz="3200" dirty="0">
              <a:solidFill>
                <a:schemeClr val="bg1"/>
              </a:solidFill>
              <a:latin typeface="Arial Black" panose="020B0A04020102020204" pitchFamily="34" charset="0"/>
              <a:cs typeface="Arial" panose="020B0604020202020204" pitchFamily="34" charset="0"/>
            </a:endParaRPr>
          </a:p>
        </p:txBody>
      </p:sp>
      <p:sp>
        <p:nvSpPr>
          <p:cNvPr id="2" name="Suorakulmio 1"/>
          <p:cNvSpPr/>
          <p:nvPr/>
        </p:nvSpPr>
        <p:spPr>
          <a:xfrm>
            <a:off x="6809184" y="3739386"/>
            <a:ext cx="2371328" cy="2142125"/>
          </a:xfrm>
          <a:prstGeom prst="rect">
            <a:avLst/>
          </a:prstGeom>
        </p:spPr>
        <p:txBody>
          <a:bodyPr wrap="square">
            <a:spAutoFit/>
          </a:bodyPr>
          <a:lstStyle/>
          <a:p>
            <a:pPr>
              <a:spcBef>
                <a:spcPct val="20000"/>
              </a:spcBef>
            </a:pPr>
            <a:r>
              <a:rPr lang="fi-FI" altLang="fi-FI" dirty="0" err="1" smtClean="0">
                <a:solidFill>
                  <a:schemeClr val="bg1"/>
                </a:solidFill>
                <a:effectLst/>
                <a:latin typeface="Arial Black" panose="020B0A04020102020204" pitchFamily="34" charset="0"/>
                <a:cs typeface="Arial" panose="020B0604020202020204" pitchFamily="34" charset="0"/>
              </a:rPr>
              <a:t>Gallring</a:t>
            </a:r>
            <a:endParaRPr lang="fi-FI" altLang="fi-FI" b="0" dirty="0" smtClean="0">
              <a:solidFill>
                <a:schemeClr val="bg1"/>
              </a:solidFill>
              <a:effectLst/>
              <a:latin typeface="Arial Black" panose="020B0A04020102020204" pitchFamily="34" charset="0"/>
              <a:cs typeface="Arial" panose="020B0604020202020204" pitchFamily="34" charset="0"/>
            </a:endParaRPr>
          </a:p>
          <a:p>
            <a:pPr marL="171450" indent="-171450">
              <a:spcBef>
                <a:spcPct val="20000"/>
              </a:spcBef>
              <a:buFont typeface="Arial" panose="020B0604020202020204" pitchFamily="34" charset="0"/>
              <a:buChar char="•"/>
            </a:pPr>
            <a:r>
              <a:rPr lang="sv-FI" altLang="fi-FI" sz="1200" dirty="0" smtClean="0">
                <a:solidFill>
                  <a:schemeClr val="bg1"/>
                </a:solidFill>
                <a:latin typeface="Arial" panose="020B0604020202020204" pitchFamily="34" charset="0"/>
                <a:cs typeface="Arial" panose="020B0604020202020204" pitchFamily="34" charset="0"/>
              </a:rPr>
              <a:t>Ljus och värme påverkar ytvegetationen och småningom även andra arter.</a:t>
            </a:r>
          </a:p>
          <a:p>
            <a:pPr marL="171450" indent="-171450">
              <a:spcBef>
                <a:spcPct val="20000"/>
              </a:spcBef>
              <a:buFont typeface="Arial" panose="020B0604020202020204" pitchFamily="34" charset="0"/>
              <a:buChar char="•"/>
            </a:pPr>
            <a:r>
              <a:rPr lang="sv-FI" altLang="fi-FI" sz="1200" b="0" dirty="0" smtClean="0">
                <a:solidFill>
                  <a:schemeClr val="bg1"/>
                </a:solidFill>
                <a:effectLst/>
                <a:latin typeface="Arial" panose="020B0604020202020204" pitchFamily="34" charset="0"/>
                <a:cs typeface="Arial" panose="020B0604020202020204" pitchFamily="34" charset="0"/>
              </a:rPr>
              <a:t>De träd som tas bort är oftast av dålig kvalitet, felaktiga eller hindrar de bättre träden </a:t>
            </a:r>
            <a:r>
              <a:rPr lang="sv-FI" altLang="fi-FI" sz="1200" dirty="0" smtClean="0">
                <a:solidFill>
                  <a:schemeClr val="bg1"/>
                </a:solidFill>
                <a:latin typeface="Arial" panose="020B0604020202020204" pitchFamily="34" charset="0"/>
                <a:cs typeface="Arial" panose="020B0604020202020204" pitchFamily="34" charset="0"/>
              </a:rPr>
              <a:t> från att växa.</a:t>
            </a:r>
          </a:p>
          <a:p>
            <a:pPr marL="171450" indent="-171450">
              <a:spcBef>
                <a:spcPct val="20000"/>
              </a:spcBef>
              <a:buFont typeface="Arial" panose="020B0604020202020204" pitchFamily="34" charset="0"/>
              <a:buChar char="•"/>
            </a:pPr>
            <a:r>
              <a:rPr lang="sv-FI" altLang="fi-FI" sz="1200" b="0" dirty="0" smtClean="0">
                <a:solidFill>
                  <a:schemeClr val="bg1"/>
                </a:solidFill>
                <a:effectLst/>
                <a:latin typeface="Arial" panose="020B0604020202020204" pitchFamily="34" charset="0"/>
                <a:cs typeface="Arial" panose="020B0604020202020204" pitchFamily="34" charset="0"/>
              </a:rPr>
              <a:t>Massaved till tillverkning av bl.a. papper</a:t>
            </a:r>
            <a:endParaRPr lang="sv-FI" altLang="fi-FI" sz="1200" b="0" dirty="0">
              <a:solidFill>
                <a:schemeClr val="bg1"/>
              </a:solidFill>
              <a:effectLst/>
              <a:latin typeface="Arial" panose="020B0604020202020204" pitchFamily="34" charset="0"/>
              <a:cs typeface="Arial" panose="020B0604020202020204" pitchFamily="34" charset="0"/>
            </a:endParaRPr>
          </a:p>
        </p:txBody>
      </p:sp>
      <p:sp>
        <p:nvSpPr>
          <p:cNvPr id="3" name="Suorakulmio 2"/>
          <p:cNvSpPr/>
          <p:nvPr/>
        </p:nvSpPr>
        <p:spPr>
          <a:xfrm>
            <a:off x="1979711" y="3739386"/>
            <a:ext cx="2880321" cy="2123658"/>
          </a:xfrm>
          <a:prstGeom prst="rect">
            <a:avLst/>
          </a:prstGeom>
        </p:spPr>
        <p:txBody>
          <a:bodyPr wrap="square">
            <a:spAutoFit/>
          </a:bodyPr>
          <a:lstStyle/>
          <a:p>
            <a:r>
              <a:rPr lang="sv-FI" altLang="fi-FI" dirty="0" smtClean="0">
                <a:solidFill>
                  <a:schemeClr val="bg1"/>
                </a:solidFill>
                <a:effectLst/>
                <a:latin typeface="Arial Black" panose="020B0A04020102020204" pitchFamily="34" charset="0"/>
                <a:cs typeface="Arial" panose="020B0604020202020204" pitchFamily="34" charset="0"/>
              </a:rPr>
              <a:t>Förnyelseavverkning</a:t>
            </a:r>
          </a:p>
          <a:p>
            <a:pPr marL="171450" indent="-171450">
              <a:buFont typeface="Arial" panose="020B0604020202020204" pitchFamily="34" charset="0"/>
              <a:buChar char="•"/>
            </a:pPr>
            <a:r>
              <a:rPr lang="sv-FI" altLang="fi-FI" sz="1200" dirty="0" smtClean="0">
                <a:solidFill>
                  <a:schemeClr val="bg1"/>
                </a:solidFill>
                <a:latin typeface="Arial" panose="020B0604020202020204" pitchFamily="34" charset="0"/>
                <a:cs typeface="Arial" panose="020B0604020202020204" pitchFamily="34" charset="0"/>
              </a:rPr>
              <a:t>Arter som behöver ljus och värme drar nytta av detta</a:t>
            </a:r>
          </a:p>
          <a:p>
            <a:pPr marL="171450" indent="-171450">
              <a:buFont typeface="Arial" panose="020B0604020202020204" pitchFamily="34" charset="0"/>
              <a:buChar char="•"/>
            </a:pPr>
            <a:r>
              <a:rPr lang="sv-FI" sz="1200" dirty="0" smtClean="0">
                <a:solidFill>
                  <a:schemeClr val="bg1"/>
                </a:solidFill>
                <a:latin typeface="Arial" panose="020B0604020202020204" pitchFamily="34" charset="0"/>
                <a:cs typeface="Arial" panose="020B0604020202020204" pitchFamily="34" charset="0"/>
              </a:rPr>
              <a:t>Alla träd avverkas inte. Sparträd lämnas på avverkningsområden. Som sparträd lämnas bl.a. vissa gamla träd, speciella individer eller sparträdsgrupper samt redan döda.</a:t>
            </a:r>
            <a:endParaRPr lang="sv-FI" altLang="fi-FI" sz="1200" dirty="0" smtClean="0">
              <a:solidFill>
                <a:schemeClr val="bg1"/>
              </a:solidFill>
              <a:latin typeface="Arial Black" panose="020B0A04020102020204" pitchFamily="34" charset="0"/>
              <a:cs typeface="Arial" panose="020B0604020202020204" pitchFamily="34" charset="0"/>
            </a:endParaRPr>
          </a:p>
          <a:p>
            <a:endParaRPr lang="sv-FI" sz="1200" dirty="0" smtClean="0">
              <a:solidFill>
                <a:schemeClr val="bg1"/>
              </a:solidFill>
              <a:latin typeface="Arial" panose="020B0604020202020204" pitchFamily="34" charset="0"/>
              <a:cs typeface="Arial" panose="020B0604020202020204" pitchFamily="34" charset="0"/>
            </a:endParaRPr>
          </a:p>
          <a:p>
            <a:r>
              <a:rPr lang="fi-FI" altLang="fi-FI" b="0" dirty="0" smtClean="0">
                <a:solidFill>
                  <a:schemeClr val="bg1"/>
                </a:solidFill>
                <a:effectLst/>
                <a:latin typeface="Arial Black" panose="020B0A04020102020204" pitchFamily="34" charset="0"/>
                <a:cs typeface="Arial" panose="020B0604020202020204" pitchFamily="34" charset="0"/>
              </a:rPr>
              <a:t> </a:t>
            </a:r>
          </a:p>
        </p:txBody>
      </p:sp>
      <p:sp>
        <p:nvSpPr>
          <p:cNvPr id="11" name="Suorakulmio 10"/>
          <p:cNvSpPr/>
          <p:nvPr/>
        </p:nvSpPr>
        <p:spPr>
          <a:xfrm>
            <a:off x="4748155" y="3739385"/>
            <a:ext cx="2088232" cy="2400657"/>
          </a:xfrm>
          <a:prstGeom prst="rect">
            <a:avLst/>
          </a:prstGeom>
        </p:spPr>
        <p:txBody>
          <a:bodyPr wrap="square">
            <a:spAutoFit/>
          </a:bodyPr>
          <a:lstStyle/>
          <a:p>
            <a:r>
              <a:rPr lang="fi-FI" altLang="fi-FI" dirty="0" err="1" smtClean="0">
                <a:solidFill>
                  <a:schemeClr val="bg1"/>
                </a:solidFill>
                <a:effectLst/>
                <a:latin typeface="Arial Black" panose="020B0A04020102020204" pitchFamily="34" charset="0"/>
                <a:cs typeface="Arial" panose="020B0604020202020204" pitchFamily="34" charset="0"/>
              </a:rPr>
              <a:t>Förnyelse</a:t>
            </a:r>
            <a:endParaRPr lang="fi-FI" altLang="fi-FI" b="0" dirty="0" smtClean="0">
              <a:solidFill>
                <a:schemeClr val="bg1"/>
              </a:solidFill>
              <a:effectLst/>
              <a:latin typeface="Arial Black" panose="020B0A04020102020204" pitchFamily="34" charset="0"/>
              <a:cs typeface="Arial" panose="020B0604020202020204" pitchFamily="34" charset="0"/>
            </a:endParaRPr>
          </a:p>
          <a:p>
            <a:pPr marL="171450" indent="-171450">
              <a:buFont typeface="Arial" panose="020B0604020202020204" pitchFamily="34" charset="0"/>
              <a:buChar char="•"/>
            </a:pPr>
            <a:r>
              <a:rPr lang="sv-FI" altLang="fi-FI" sz="1200" dirty="0">
                <a:solidFill>
                  <a:schemeClr val="bg1"/>
                </a:solidFill>
                <a:latin typeface="Arial" panose="020B0604020202020204" pitchFamily="34" charset="0"/>
                <a:cs typeface="Arial" panose="020B0604020202020204" pitchFamily="34" charset="0"/>
              </a:rPr>
              <a:t>Skogsägaren är skyldig till att förnya skogen efter en avverkning</a:t>
            </a:r>
          </a:p>
          <a:p>
            <a:pPr marL="171450" indent="-171450">
              <a:buFont typeface="Arial" panose="020B0604020202020204" pitchFamily="34" charset="0"/>
              <a:buChar char="•"/>
            </a:pPr>
            <a:r>
              <a:rPr lang="sv-FI" altLang="fi-FI" sz="1200" dirty="0">
                <a:solidFill>
                  <a:schemeClr val="bg1"/>
                </a:solidFill>
                <a:latin typeface="Arial" panose="020B0604020202020204" pitchFamily="34" charset="0"/>
                <a:cs typeface="Arial" panose="020B0604020202020204" pitchFamily="34" charset="0"/>
              </a:rPr>
              <a:t>Naturligt med fröträd eller med sådd/plantering med inhemska trädslag på ett lämpligt område.</a:t>
            </a:r>
          </a:p>
          <a:p>
            <a:pPr marL="171450" indent="-171450">
              <a:buFont typeface="Arial" panose="020B0604020202020204" pitchFamily="34" charset="0"/>
              <a:buChar char="•"/>
            </a:pPr>
            <a:r>
              <a:rPr lang="sv-FI" altLang="fi-FI" sz="1200" dirty="0">
                <a:solidFill>
                  <a:schemeClr val="bg1"/>
                </a:solidFill>
                <a:latin typeface="Arial" panose="020B0604020202020204" pitchFamily="34" charset="0"/>
                <a:cs typeface="Arial" panose="020B0604020202020204" pitchFamily="34" charset="0"/>
              </a:rPr>
              <a:t>Det lönar sig att sköta om plantbeståndet, så att tillväxten blir stor i den svåra konkurrensen </a:t>
            </a:r>
          </a:p>
        </p:txBody>
      </p:sp>
      <p:sp>
        <p:nvSpPr>
          <p:cNvPr id="13" name="Suorakulmio 12"/>
          <p:cNvSpPr/>
          <p:nvPr/>
        </p:nvSpPr>
        <p:spPr>
          <a:xfrm>
            <a:off x="107504" y="3739386"/>
            <a:ext cx="2088232" cy="1384995"/>
          </a:xfrm>
          <a:prstGeom prst="rect">
            <a:avLst/>
          </a:prstGeom>
        </p:spPr>
        <p:txBody>
          <a:bodyPr wrap="square">
            <a:spAutoFit/>
          </a:bodyPr>
          <a:lstStyle/>
          <a:p>
            <a:r>
              <a:rPr lang="fi-FI" altLang="fi-FI" dirty="0" err="1">
                <a:solidFill>
                  <a:schemeClr val="bg1"/>
                </a:solidFill>
                <a:latin typeface="Arial Black" panose="020B0A04020102020204" pitchFamily="34" charset="0"/>
                <a:cs typeface="Arial" panose="020B0604020202020204" pitchFamily="34" charset="0"/>
              </a:rPr>
              <a:t>Likåldriga</a:t>
            </a:r>
            <a:r>
              <a:rPr lang="fi-FI" altLang="fi-FI" dirty="0">
                <a:solidFill>
                  <a:schemeClr val="bg1"/>
                </a:solidFill>
                <a:latin typeface="Arial Black" panose="020B0A04020102020204" pitchFamily="34" charset="0"/>
                <a:cs typeface="Arial" panose="020B0604020202020204" pitchFamily="34" charset="0"/>
              </a:rPr>
              <a:t> </a:t>
            </a:r>
            <a:r>
              <a:rPr lang="fi-FI" altLang="fi-FI" dirty="0" err="1">
                <a:solidFill>
                  <a:schemeClr val="bg1"/>
                </a:solidFill>
                <a:latin typeface="Arial Black" panose="020B0A04020102020204" pitchFamily="34" charset="0"/>
                <a:cs typeface="Arial" panose="020B0604020202020204" pitchFamily="34" charset="0"/>
              </a:rPr>
              <a:t>bestånd</a:t>
            </a:r>
            <a:endParaRPr lang="fi-FI" altLang="fi-FI" dirty="0">
              <a:solidFill>
                <a:schemeClr val="bg1"/>
              </a:solidFill>
              <a:latin typeface="Arial Black" panose="020B0A04020102020204" pitchFamily="34" charset="0"/>
              <a:cs typeface="Arial" panose="020B0604020202020204" pitchFamily="34" charset="0"/>
            </a:endParaRPr>
          </a:p>
          <a:p>
            <a:pPr marL="171450" indent="-171450">
              <a:buFont typeface="Arial" panose="020B0604020202020204" pitchFamily="34" charset="0"/>
              <a:buChar char="•"/>
            </a:pPr>
            <a:r>
              <a:rPr lang="sv-FI" sz="1200" dirty="0">
                <a:solidFill>
                  <a:schemeClr val="bg1"/>
                </a:solidFill>
                <a:latin typeface="Arial" panose="020B0604020202020204" pitchFamily="34" charset="0"/>
                <a:cs typeface="Arial" panose="020B0604020202020204" pitchFamily="34" charset="0"/>
              </a:rPr>
              <a:t>Vid odling av likåldriga bestånd kan man skilja </a:t>
            </a:r>
          </a:p>
          <a:p>
            <a:r>
              <a:rPr lang="sv-FI" sz="1200" dirty="0">
                <a:solidFill>
                  <a:schemeClr val="bg1"/>
                </a:solidFill>
                <a:latin typeface="Arial" panose="020B0604020202020204" pitchFamily="34" charset="0"/>
                <a:cs typeface="Arial" panose="020B0604020202020204" pitchFamily="34" charset="0"/>
              </a:rPr>
              <a:t>    på  förnyelse- och</a:t>
            </a:r>
          </a:p>
          <a:p>
            <a:r>
              <a:rPr lang="sv-FI" sz="1200" dirty="0">
                <a:solidFill>
                  <a:schemeClr val="bg1"/>
                </a:solidFill>
                <a:latin typeface="Arial" panose="020B0604020202020204" pitchFamily="34" charset="0"/>
                <a:cs typeface="Arial" panose="020B0604020202020204" pitchFamily="34" charset="0"/>
              </a:rPr>
              <a:t>    odlingsskedet</a:t>
            </a:r>
            <a:endParaRPr lang="sv-FI" altLang="fi-FI"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566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sp>
        <p:nvSpPr>
          <p:cNvPr id="7" name="Tekstiruutu 6"/>
          <p:cNvSpPr txBox="1"/>
          <p:nvPr/>
        </p:nvSpPr>
        <p:spPr>
          <a:xfrm>
            <a:off x="107504" y="6105490"/>
            <a:ext cx="8928992" cy="584775"/>
          </a:xfrm>
          <a:prstGeom prst="rect">
            <a:avLst/>
          </a:prstGeom>
          <a:noFill/>
        </p:spPr>
        <p:txBody>
          <a:bodyPr wrap="square" rtlCol="0">
            <a:spAutoFit/>
          </a:bodyPr>
          <a:lstStyle/>
          <a:p>
            <a:pPr algn="ctr"/>
            <a:r>
              <a:rPr lang="fi-FI" sz="3200" dirty="0" err="1" smtClean="0">
                <a:solidFill>
                  <a:schemeClr val="bg1"/>
                </a:solidFill>
                <a:latin typeface="Arial Black" panose="020B0A04020102020204" pitchFamily="34" charset="0"/>
                <a:cs typeface="Arial" panose="020B0604020202020204" pitchFamily="34" charset="0"/>
              </a:rPr>
              <a:t>Skogsvård</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med</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många</a:t>
            </a:r>
            <a:r>
              <a:rPr lang="fi-FI" sz="3200" dirty="0" smtClean="0">
                <a:solidFill>
                  <a:schemeClr val="bg1"/>
                </a:solidFill>
                <a:latin typeface="Arial Black" panose="020B0A04020102020204" pitchFamily="34" charset="0"/>
                <a:cs typeface="Arial" panose="020B0604020202020204" pitchFamily="34" charset="0"/>
              </a:rPr>
              <a:t> </a:t>
            </a:r>
            <a:r>
              <a:rPr lang="fi-FI" sz="3200" dirty="0" err="1" smtClean="0">
                <a:solidFill>
                  <a:schemeClr val="bg1"/>
                </a:solidFill>
                <a:latin typeface="Arial Black" panose="020B0A04020102020204" pitchFamily="34" charset="0"/>
                <a:cs typeface="Arial" panose="020B0604020202020204" pitchFamily="34" charset="0"/>
              </a:rPr>
              <a:t>målsättningar</a:t>
            </a:r>
            <a:endParaRPr lang="fi-FI" sz="3200" dirty="0">
              <a:solidFill>
                <a:schemeClr val="bg1"/>
              </a:solidFill>
              <a:latin typeface="Arial Black" panose="020B0A04020102020204" pitchFamily="34" charset="0"/>
              <a:cs typeface="Arial" panose="020B0604020202020204" pitchFamily="34" charset="0"/>
            </a:endParaRPr>
          </a:p>
        </p:txBody>
      </p:sp>
      <p:sp>
        <p:nvSpPr>
          <p:cNvPr id="3" name="Ellipsi 2"/>
          <p:cNvSpPr/>
          <p:nvPr/>
        </p:nvSpPr>
        <p:spPr>
          <a:xfrm>
            <a:off x="5759624" y="1052736"/>
            <a:ext cx="3384376" cy="3384376"/>
          </a:xfrm>
          <a:prstGeom prst="ellipse">
            <a:avLst/>
          </a:prstGeom>
          <a:noFill/>
          <a:ln w="7620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p:cNvSpPr txBox="1"/>
          <p:nvPr/>
        </p:nvSpPr>
        <p:spPr>
          <a:xfrm>
            <a:off x="107504" y="3700189"/>
            <a:ext cx="4392488" cy="1508105"/>
          </a:xfrm>
          <a:prstGeom prst="rect">
            <a:avLst/>
          </a:prstGeom>
          <a:noFill/>
        </p:spPr>
        <p:txBody>
          <a:bodyPr wrap="square" rtlCol="0">
            <a:spAutoFit/>
          </a:bodyPr>
          <a:lstStyle/>
          <a:p>
            <a:r>
              <a:rPr lang="fi-FI" sz="4600" dirty="0" err="1" smtClean="0">
                <a:solidFill>
                  <a:schemeClr val="bg1"/>
                </a:solidFill>
                <a:latin typeface="Arial Black" panose="020B0A04020102020204" pitchFamily="34" charset="0"/>
                <a:cs typeface="Arial" panose="020B0604020202020204" pitchFamily="34" charset="0"/>
              </a:rPr>
              <a:t>Kontinuerlig</a:t>
            </a:r>
            <a:endParaRPr lang="fi-FI" sz="4600" dirty="0" smtClean="0">
              <a:solidFill>
                <a:schemeClr val="bg1"/>
              </a:solidFill>
              <a:latin typeface="Arial Black" panose="020B0A04020102020204" pitchFamily="34" charset="0"/>
              <a:cs typeface="Arial" panose="020B0604020202020204" pitchFamily="34" charset="0"/>
            </a:endParaRPr>
          </a:p>
          <a:p>
            <a:r>
              <a:rPr lang="fi-FI" sz="4600" dirty="0" err="1" smtClean="0">
                <a:solidFill>
                  <a:schemeClr val="bg1"/>
                </a:solidFill>
                <a:latin typeface="Arial Black" panose="020B0A04020102020204" pitchFamily="34" charset="0"/>
                <a:cs typeface="Arial" panose="020B0604020202020204" pitchFamily="34" charset="0"/>
              </a:rPr>
              <a:t>odling</a:t>
            </a:r>
            <a:endParaRPr lang="fi-FI" sz="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209965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8" y="1634375"/>
            <a:ext cx="9144000" cy="1876762"/>
          </a:xfrm>
          <a:prstGeom prst="rect">
            <a:avLst/>
          </a:prstGeom>
        </p:spPr>
      </p:pic>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5" name="Kuva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969" y="3645024"/>
            <a:ext cx="1830736" cy="3178770"/>
          </a:xfrm>
          <a:prstGeom prst="rect">
            <a:avLst/>
          </a:prstGeom>
        </p:spPr>
      </p:pic>
      <p:sp>
        <p:nvSpPr>
          <p:cNvPr id="11" name="Tekstiruutu 10"/>
          <p:cNvSpPr txBox="1"/>
          <p:nvPr/>
        </p:nvSpPr>
        <p:spPr>
          <a:xfrm>
            <a:off x="6409556" y="3867184"/>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66 %</a:t>
            </a:r>
            <a:endParaRPr lang="fi-FI" sz="1200" dirty="0">
              <a:solidFill>
                <a:schemeClr val="bg1"/>
              </a:solidFill>
              <a:latin typeface="Arial Black" panose="020B0A04020102020204" pitchFamily="34" charset="0"/>
              <a:cs typeface="Arial" panose="020B0604020202020204" pitchFamily="34" charset="0"/>
            </a:endParaRPr>
          </a:p>
        </p:txBody>
      </p:sp>
      <p:sp>
        <p:nvSpPr>
          <p:cNvPr id="13" name="Tekstiruutu 12"/>
          <p:cNvSpPr txBox="1"/>
          <p:nvPr/>
        </p:nvSpPr>
        <p:spPr>
          <a:xfrm>
            <a:off x="7884368" y="4016097"/>
            <a:ext cx="78042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43,8 %</a:t>
            </a:r>
            <a:endParaRPr lang="fi-FI" sz="1200" dirty="0">
              <a:solidFill>
                <a:schemeClr val="bg1"/>
              </a:solidFill>
              <a:latin typeface="Arial Black" panose="020B0A04020102020204" pitchFamily="34" charset="0"/>
              <a:cs typeface="Arial" panose="020B0604020202020204" pitchFamily="34" charset="0"/>
            </a:endParaRPr>
          </a:p>
        </p:txBody>
      </p:sp>
      <p:sp>
        <p:nvSpPr>
          <p:cNvPr id="14" name="Tekstiruutu 13"/>
          <p:cNvSpPr txBox="1"/>
          <p:nvPr/>
        </p:nvSpPr>
        <p:spPr>
          <a:xfrm>
            <a:off x="6660232" y="4376137"/>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9,1 %</a:t>
            </a:r>
            <a:endParaRPr lang="fi-FI" sz="1200" dirty="0">
              <a:solidFill>
                <a:schemeClr val="bg1"/>
              </a:solidFill>
              <a:latin typeface="Arial Black" panose="020B0A04020102020204" pitchFamily="34" charset="0"/>
              <a:cs typeface="Arial" panose="020B0604020202020204" pitchFamily="34" charset="0"/>
            </a:endParaRPr>
          </a:p>
        </p:txBody>
      </p:sp>
      <p:sp>
        <p:nvSpPr>
          <p:cNvPr id="15" name="Tekstiruutu 14"/>
          <p:cNvSpPr txBox="1"/>
          <p:nvPr/>
        </p:nvSpPr>
        <p:spPr>
          <a:xfrm>
            <a:off x="8065740" y="4731280"/>
            <a:ext cx="754732"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11,1 %</a:t>
            </a:r>
            <a:endParaRPr lang="fi-FI" sz="1200" dirty="0">
              <a:solidFill>
                <a:schemeClr val="bg1"/>
              </a:solidFill>
              <a:latin typeface="Arial Black" panose="020B0A04020102020204" pitchFamily="34" charset="0"/>
              <a:cs typeface="Arial" panose="020B0604020202020204" pitchFamily="34" charset="0"/>
            </a:endParaRPr>
          </a:p>
        </p:txBody>
      </p:sp>
      <p:sp>
        <p:nvSpPr>
          <p:cNvPr id="16" name="Tekstiruutu 15"/>
          <p:cNvSpPr txBox="1"/>
          <p:nvPr/>
        </p:nvSpPr>
        <p:spPr>
          <a:xfrm>
            <a:off x="8141467" y="5307344"/>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4,3 %</a:t>
            </a:r>
            <a:endParaRPr lang="fi-FI" sz="1200" dirty="0">
              <a:solidFill>
                <a:schemeClr val="bg1"/>
              </a:solidFill>
              <a:latin typeface="Arial Black" panose="020B0A04020102020204" pitchFamily="34" charset="0"/>
              <a:cs typeface="Arial" panose="020B0604020202020204" pitchFamily="34" charset="0"/>
            </a:endParaRPr>
          </a:p>
        </p:txBody>
      </p:sp>
      <p:sp>
        <p:nvSpPr>
          <p:cNvPr id="17" name="Tekstiruutu 16"/>
          <p:cNvSpPr txBox="1"/>
          <p:nvPr/>
        </p:nvSpPr>
        <p:spPr>
          <a:xfrm>
            <a:off x="8069459" y="6099432"/>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1,0 %</a:t>
            </a:r>
            <a:endParaRPr lang="fi-FI" sz="1200" dirty="0">
              <a:solidFill>
                <a:schemeClr val="bg1"/>
              </a:solidFill>
              <a:latin typeface="Arial Black" panose="020B0A04020102020204" pitchFamily="34" charset="0"/>
              <a:cs typeface="Arial" panose="020B0604020202020204" pitchFamily="34" charset="0"/>
            </a:endParaRPr>
          </a:p>
        </p:txBody>
      </p:sp>
      <p:sp>
        <p:nvSpPr>
          <p:cNvPr id="18" name="Tekstiruutu 17"/>
          <p:cNvSpPr txBox="1"/>
          <p:nvPr/>
        </p:nvSpPr>
        <p:spPr>
          <a:xfrm>
            <a:off x="6769596" y="5141732"/>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2,6 %</a:t>
            </a:r>
            <a:endParaRPr lang="fi-FI" sz="1200" dirty="0">
              <a:solidFill>
                <a:schemeClr val="bg1"/>
              </a:solidFill>
              <a:latin typeface="Arial Black" panose="020B0A04020102020204" pitchFamily="34" charset="0"/>
              <a:cs typeface="Arial" panose="020B0604020202020204" pitchFamily="34" charset="0"/>
            </a:endParaRPr>
          </a:p>
        </p:txBody>
      </p:sp>
      <p:sp>
        <p:nvSpPr>
          <p:cNvPr id="19" name="Tekstiruutu 18"/>
          <p:cNvSpPr txBox="1"/>
          <p:nvPr/>
        </p:nvSpPr>
        <p:spPr>
          <a:xfrm>
            <a:off x="6269259" y="5877272"/>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0,7 %</a:t>
            </a:r>
            <a:endParaRPr lang="fi-FI" sz="1200" dirty="0">
              <a:solidFill>
                <a:schemeClr val="bg1"/>
              </a:solidFill>
              <a:latin typeface="Arial Black" panose="020B0A04020102020204" pitchFamily="34" charset="0"/>
              <a:cs typeface="Arial" panose="020B0604020202020204" pitchFamily="34" charset="0"/>
            </a:endParaRPr>
          </a:p>
        </p:txBody>
      </p:sp>
      <p:sp>
        <p:nvSpPr>
          <p:cNvPr id="20" name="Tekstiruutu 19"/>
          <p:cNvSpPr txBox="1"/>
          <p:nvPr/>
        </p:nvSpPr>
        <p:spPr>
          <a:xfrm>
            <a:off x="6239847" y="6243448"/>
            <a:ext cx="679005" cy="276999"/>
          </a:xfrm>
          <a:prstGeom prst="rect">
            <a:avLst/>
          </a:prstGeom>
          <a:noFill/>
        </p:spPr>
        <p:txBody>
          <a:bodyPr wrap="square" rtlCol="0">
            <a:spAutoFit/>
          </a:bodyPr>
          <a:lstStyle/>
          <a:p>
            <a:pPr algn="ctr"/>
            <a:r>
              <a:rPr lang="fi-FI" sz="1200" dirty="0" smtClean="0">
                <a:solidFill>
                  <a:schemeClr val="bg1"/>
                </a:solidFill>
                <a:latin typeface="Arial Black" panose="020B0A04020102020204" pitchFamily="34" charset="0"/>
                <a:cs typeface="Arial" panose="020B0604020202020204" pitchFamily="34" charset="0"/>
              </a:rPr>
              <a:t>2,1 %</a:t>
            </a:r>
            <a:endParaRPr lang="fi-FI" sz="1200" dirty="0">
              <a:solidFill>
                <a:schemeClr val="bg1"/>
              </a:solidFill>
              <a:latin typeface="Arial Black" panose="020B0A04020102020204" pitchFamily="34" charset="0"/>
              <a:cs typeface="Arial" panose="020B0604020202020204" pitchFamily="34" charset="0"/>
            </a:endParaRPr>
          </a:p>
        </p:txBody>
      </p:sp>
      <p:sp>
        <p:nvSpPr>
          <p:cNvPr id="6" name="Tekstiruutu 5"/>
          <p:cNvSpPr txBox="1"/>
          <p:nvPr/>
        </p:nvSpPr>
        <p:spPr>
          <a:xfrm rot="16200000">
            <a:off x="8208984" y="5780259"/>
            <a:ext cx="1800200" cy="430887"/>
          </a:xfrm>
          <a:prstGeom prst="rect">
            <a:avLst/>
          </a:prstGeom>
          <a:noFill/>
        </p:spPr>
        <p:txBody>
          <a:bodyPr wrap="square" rtlCol="0">
            <a:spAutoFit/>
          </a:bodyPr>
          <a:lstStyle/>
          <a:p>
            <a:r>
              <a:rPr lang="fi-FI" sz="1100" dirty="0" smtClean="0">
                <a:solidFill>
                  <a:schemeClr val="bg1"/>
                </a:solidFill>
                <a:latin typeface="Arial" panose="020B0604020202020204" pitchFamily="34" charset="0"/>
                <a:cs typeface="Arial" panose="020B0604020202020204" pitchFamily="34" charset="0"/>
              </a:rPr>
              <a:t>Lähde: </a:t>
            </a:r>
            <a:r>
              <a:rPr lang="fi-FI" sz="1100" dirty="0" err="1" smtClean="0">
                <a:solidFill>
                  <a:schemeClr val="bg1"/>
                </a:solidFill>
                <a:latin typeface="Arial" panose="020B0604020202020204" pitchFamily="34" charset="0"/>
                <a:cs typeface="Arial" panose="020B0604020202020204" pitchFamily="34" charset="0"/>
              </a:rPr>
              <a:t>Metla</a:t>
            </a:r>
            <a:r>
              <a:rPr lang="fi-FI" sz="1100" dirty="0" smtClean="0">
                <a:solidFill>
                  <a:schemeClr val="bg1"/>
                </a:solidFill>
                <a:latin typeface="Arial" panose="020B0604020202020204" pitchFamily="34" charset="0"/>
                <a:cs typeface="Arial" panose="020B0604020202020204" pitchFamily="34" charset="0"/>
              </a:rPr>
              <a:t> &amp; Syke</a:t>
            </a:r>
          </a:p>
          <a:p>
            <a:endParaRPr lang="fi-FI" sz="1100" dirty="0">
              <a:solidFill>
                <a:schemeClr val="bg1"/>
              </a:solidFill>
              <a:latin typeface="Arial" panose="020B0604020202020204" pitchFamily="34" charset="0"/>
              <a:cs typeface="Arial" panose="020B0604020202020204" pitchFamily="34" charset="0"/>
            </a:endParaRPr>
          </a:p>
        </p:txBody>
      </p:sp>
      <p:sp>
        <p:nvSpPr>
          <p:cNvPr id="23" name="Tekstiruutu 22"/>
          <p:cNvSpPr txBox="1"/>
          <p:nvPr/>
        </p:nvSpPr>
        <p:spPr>
          <a:xfrm>
            <a:off x="1115616" y="4365104"/>
            <a:ext cx="4392488" cy="1323439"/>
          </a:xfrm>
          <a:prstGeom prst="rect">
            <a:avLst/>
          </a:prstGeom>
          <a:noFill/>
        </p:spPr>
        <p:txBody>
          <a:bodyPr wrap="square" rtlCol="0">
            <a:spAutoFit/>
          </a:bodyPr>
          <a:lstStyle/>
          <a:p>
            <a:pPr algn="ctr"/>
            <a:r>
              <a:rPr lang="fi-FI" sz="4000" dirty="0" err="1" smtClean="0">
                <a:solidFill>
                  <a:schemeClr val="bg1"/>
                </a:solidFill>
                <a:latin typeface="Arial Black" panose="020B0A04020102020204" pitchFamily="34" charset="0"/>
                <a:cs typeface="Arial" panose="020B0604020202020204" pitchFamily="34" charset="0"/>
              </a:rPr>
              <a:t>Skyddandet</a:t>
            </a:r>
            <a:endParaRPr lang="fi-FI" sz="4000" dirty="0" smtClean="0">
              <a:solidFill>
                <a:schemeClr val="bg1"/>
              </a:solidFill>
              <a:latin typeface="Arial Black" panose="020B0A04020102020204" pitchFamily="34" charset="0"/>
              <a:cs typeface="Arial" panose="020B0604020202020204" pitchFamily="34" charset="0"/>
            </a:endParaRPr>
          </a:p>
          <a:p>
            <a:pPr algn="ctr"/>
            <a:r>
              <a:rPr lang="fi-FI" sz="4000" dirty="0">
                <a:solidFill>
                  <a:schemeClr val="bg1"/>
                </a:solidFill>
                <a:latin typeface="Arial Black" panose="020B0A04020102020204" pitchFamily="34" charset="0"/>
                <a:cs typeface="Arial" panose="020B0604020202020204" pitchFamily="34" charset="0"/>
              </a:rPr>
              <a:t>a</a:t>
            </a:r>
            <a:r>
              <a:rPr lang="fi-FI" sz="4000" dirty="0" smtClean="0">
                <a:solidFill>
                  <a:schemeClr val="bg1"/>
                </a:solidFill>
                <a:latin typeface="Arial Black" panose="020B0A04020102020204" pitchFamily="34" charset="0"/>
                <a:cs typeface="Arial" panose="020B0604020202020204" pitchFamily="34" charset="0"/>
              </a:rPr>
              <a:t>v </a:t>
            </a:r>
            <a:r>
              <a:rPr lang="fi-FI" sz="4000" dirty="0" err="1" smtClean="0">
                <a:solidFill>
                  <a:schemeClr val="bg1"/>
                </a:solidFill>
                <a:latin typeface="Arial Black" panose="020B0A04020102020204" pitchFamily="34" charset="0"/>
                <a:cs typeface="Arial" panose="020B0604020202020204" pitchFamily="34" charset="0"/>
              </a:rPr>
              <a:t>skogar</a:t>
            </a:r>
            <a:endParaRPr lang="fi-FI" sz="3600" dirty="0" smtClean="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568685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0" name="Tekstiruutu 9"/>
          <p:cNvSpPr txBox="1"/>
          <p:nvPr/>
        </p:nvSpPr>
        <p:spPr>
          <a:xfrm>
            <a:off x="1439652" y="4348261"/>
            <a:ext cx="6264696" cy="1446550"/>
          </a:xfrm>
          <a:prstGeom prst="rect">
            <a:avLst/>
          </a:prstGeom>
          <a:noFill/>
        </p:spPr>
        <p:txBody>
          <a:bodyPr wrap="square" rtlCol="0">
            <a:spAutoFit/>
          </a:bodyPr>
          <a:lstStyle/>
          <a:p>
            <a:pPr algn="ctr"/>
            <a:r>
              <a:rPr lang="fi-FI" sz="4400" dirty="0" err="1" smtClean="0">
                <a:solidFill>
                  <a:schemeClr val="bg1"/>
                </a:solidFill>
                <a:latin typeface="Arial Black" panose="020B0A04020102020204" pitchFamily="34" charset="0"/>
                <a:cs typeface="Arial" panose="020B0604020202020204" pitchFamily="34" charset="0"/>
              </a:rPr>
              <a:t>Vem</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är</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jag</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och</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vad</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jobbar</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jag</a:t>
            </a:r>
            <a:r>
              <a:rPr lang="fi-FI" sz="4400" dirty="0" smtClean="0">
                <a:solidFill>
                  <a:schemeClr val="bg1"/>
                </a:solidFill>
                <a:latin typeface="Arial Black" panose="020B0A04020102020204" pitchFamily="34" charset="0"/>
                <a:cs typeface="Arial" panose="020B0604020202020204" pitchFamily="34" charset="0"/>
              </a:rPr>
              <a:t> </a:t>
            </a:r>
            <a:r>
              <a:rPr lang="fi-FI" sz="4400" dirty="0" err="1" smtClean="0">
                <a:solidFill>
                  <a:schemeClr val="bg1"/>
                </a:solidFill>
                <a:latin typeface="Arial Black" panose="020B0A04020102020204" pitchFamily="34" charset="0"/>
                <a:cs typeface="Arial" panose="020B0604020202020204" pitchFamily="34" charset="0"/>
              </a:rPr>
              <a:t>med</a:t>
            </a:r>
            <a:r>
              <a:rPr lang="fi-FI" sz="4000" dirty="0" smtClean="0">
                <a:solidFill>
                  <a:schemeClr val="bg1"/>
                </a:solidFill>
                <a:latin typeface="Arial Black" panose="020B0A04020102020204" pitchFamily="34" charset="0"/>
                <a:cs typeface="Arial" panose="020B0604020202020204" pitchFamily="34" charset="0"/>
              </a:rPr>
              <a:t>?</a:t>
            </a:r>
            <a:endParaRPr lang="fi-FI" sz="40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91705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8" name="Tekstiruutu 7"/>
          <p:cNvSpPr txBox="1"/>
          <p:nvPr/>
        </p:nvSpPr>
        <p:spPr>
          <a:xfrm>
            <a:off x="1691680" y="3861048"/>
            <a:ext cx="5688632" cy="2015936"/>
          </a:xfrm>
          <a:prstGeom prst="rect">
            <a:avLst/>
          </a:prstGeom>
          <a:noFill/>
        </p:spPr>
        <p:txBody>
          <a:bodyPr wrap="square" rtlCol="0">
            <a:spAutoFit/>
          </a:bodyPr>
          <a:lstStyle/>
          <a:p>
            <a:pPr algn="ctr"/>
            <a:r>
              <a:rPr lang="fi-FI" sz="3600" dirty="0" err="1" smtClean="0">
                <a:solidFill>
                  <a:schemeClr val="bg1"/>
                </a:solidFill>
                <a:latin typeface="Arial Black" panose="020B0A04020102020204" pitchFamily="34" charset="0"/>
                <a:cs typeface="Arial" panose="020B0604020202020204" pitchFamily="34" charset="0"/>
              </a:rPr>
              <a:t>Varför</a:t>
            </a:r>
            <a:r>
              <a:rPr lang="fi-FI" sz="3600" dirty="0" smtClean="0">
                <a:solidFill>
                  <a:schemeClr val="bg1"/>
                </a:solidFill>
                <a:latin typeface="Arial Black" panose="020B0A04020102020204" pitchFamily="34" charset="0"/>
                <a:cs typeface="Arial" panose="020B0604020202020204" pitchFamily="34" charset="0"/>
              </a:rPr>
              <a:t> </a:t>
            </a:r>
            <a:r>
              <a:rPr lang="fi-FI" sz="3600" dirty="0" err="1" smtClean="0">
                <a:solidFill>
                  <a:schemeClr val="bg1"/>
                </a:solidFill>
                <a:latin typeface="Arial Black" panose="020B0A04020102020204" pitchFamily="34" charset="0"/>
                <a:cs typeface="Arial" panose="020B0604020202020204" pitchFamily="34" charset="0"/>
              </a:rPr>
              <a:t>används</a:t>
            </a:r>
            <a:r>
              <a:rPr lang="fi-FI" sz="3600" dirty="0" smtClean="0">
                <a:solidFill>
                  <a:schemeClr val="bg1"/>
                </a:solidFill>
                <a:latin typeface="Arial Black" panose="020B0A04020102020204" pitchFamily="34" charset="0"/>
                <a:cs typeface="Arial" panose="020B0604020202020204" pitchFamily="34" charset="0"/>
              </a:rPr>
              <a:t> </a:t>
            </a:r>
            <a:r>
              <a:rPr lang="fi-FI" sz="3600" dirty="0" err="1" smtClean="0">
                <a:solidFill>
                  <a:schemeClr val="bg1"/>
                </a:solidFill>
                <a:latin typeface="Arial Black" panose="020B0A04020102020204" pitchFamily="34" charset="0"/>
                <a:cs typeface="Arial" panose="020B0604020202020204" pitchFamily="34" charset="0"/>
              </a:rPr>
              <a:t>skogar</a:t>
            </a:r>
            <a:r>
              <a:rPr lang="fi-FI" sz="3600" dirty="0" smtClean="0">
                <a:solidFill>
                  <a:schemeClr val="bg1"/>
                </a:solidFill>
                <a:latin typeface="Arial Black" panose="020B0A04020102020204" pitchFamily="34" charset="0"/>
                <a:cs typeface="Arial" panose="020B0604020202020204" pitchFamily="34" charset="0"/>
              </a:rPr>
              <a:t>?</a:t>
            </a:r>
          </a:p>
          <a:p>
            <a:pPr algn="ctr"/>
            <a:endParaRPr lang="fi-FI" sz="1000" dirty="0" smtClean="0">
              <a:solidFill>
                <a:schemeClr val="bg1"/>
              </a:solidFill>
              <a:latin typeface="Arial Black" panose="020B0A04020102020204" pitchFamily="34" charset="0"/>
              <a:cs typeface="Arial" panose="020B0604020202020204" pitchFamily="34" charset="0"/>
            </a:endParaRPr>
          </a:p>
          <a:p>
            <a:pPr algn="ctr"/>
            <a:endParaRPr lang="fi-FI" sz="700" dirty="0" smtClean="0">
              <a:solidFill>
                <a:schemeClr val="bg1"/>
              </a:solidFill>
              <a:latin typeface="Arial Black" panose="020B0A04020102020204" pitchFamily="34" charset="0"/>
              <a:cs typeface="Arial" panose="020B0604020202020204" pitchFamily="34" charset="0"/>
            </a:endParaRPr>
          </a:p>
          <a:p>
            <a:pPr algn="ctr"/>
            <a:r>
              <a:rPr lang="fi-FI" sz="3600" dirty="0" err="1" smtClean="0">
                <a:solidFill>
                  <a:schemeClr val="bg1"/>
                </a:solidFill>
                <a:latin typeface="Arial Black" panose="020B0A04020102020204" pitchFamily="34" charset="0"/>
                <a:cs typeface="Arial" panose="020B0604020202020204" pitchFamily="34" charset="0"/>
              </a:rPr>
              <a:t>Till</a:t>
            </a:r>
            <a:r>
              <a:rPr lang="fi-FI" sz="3600" dirty="0" smtClean="0">
                <a:solidFill>
                  <a:schemeClr val="bg1"/>
                </a:solidFill>
                <a:latin typeface="Arial Black" panose="020B0A04020102020204" pitchFamily="34" charset="0"/>
                <a:cs typeface="Arial" panose="020B0604020202020204" pitchFamily="34" charset="0"/>
              </a:rPr>
              <a:t> </a:t>
            </a:r>
            <a:r>
              <a:rPr lang="fi-FI" sz="3600" dirty="0" err="1" smtClean="0">
                <a:solidFill>
                  <a:schemeClr val="bg1"/>
                </a:solidFill>
                <a:latin typeface="Arial Black" panose="020B0A04020102020204" pitchFamily="34" charset="0"/>
                <a:cs typeface="Arial" panose="020B0604020202020204" pitchFamily="34" charset="0"/>
              </a:rPr>
              <a:t>vad</a:t>
            </a:r>
            <a:r>
              <a:rPr lang="fi-FI" sz="3600" dirty="0" smtClean="0">
                <a:solidFill>
                  <a:schemeClr val="bg1"/>
                </a:solidFill>
                <a:latin typeface="Arial Black" panose="020B0A04020102020204" pitchFamily="34" charset="0"/>
                <a:cs typeface="Arial" panose="020B0604020202020204" pitchFamily="34" charset="0"/>
              </a:rPr>
              <a:t> </a:t>
            </a:r>
            <a:r>
              <a:rPr lang="fi-FI" sz="3600" dirty="0" err="1" smtClean="0">
                <a:solidFill>
                  <a:schemeClr val="bg1"/>
                </a:solidFill>
                <a:latin typeface="Arial Black" panose="020B0A04020102020204" pitchFamily="34" charset="0"/>
                <a:cs typeface="Arial" panose="020B0604020202020204" pitchFamily="34" charset="0"/>
              </a:rPr>
              <a:t>behövs</a:t>
            </a:r>
            <a:r>
              <a:rPr lang="fi-FI" sz="3600" dirty="0" smtClean="0">
                <a:solidFill>
                  <a:schemeClr val="bg1"/>
                </a:solidFill>
                <a:latin typeface="Arial Black" panose="020B0A04020102020204" pitchFamily="34" charset="0"/>
                <a:cs typeface="Arial" panose="020B0604020202020204" pitchFamily="34" charset="0"/>
              </a:rPr>
              <a:t> </a:t>
            </a:r>
            <a:r>
              <a:rPr lang="fi-FI" sz="3600" dirty="0" err="1" smtClean="0">
                <a:solidFill>
                  <a:schemeClr val="bg1"/>
                </a:solidFill>
                <a:latin typeface="Arial Black" panose="020B0A04020102020204" pitchFamily="34" charset="0"/>
                <a:cs typeface="Arial" panose="020B0604020202020204" pitchFamily="34" charset="0"/>
              </a:rPr>
              <a:t>trä</a:t>
            </a:r>
            <a:r>
              <a:rPr lang="fi-FI" sz="3600" dirty="0" smtClean="0">
                <a:solidFill>
                  <a:schemeClr val="bg1"/>
                </a:solidFill>
                <a:latin typeface="Arial Black" panose="020B0A04020102020204" pitchFamily="34" charset="0"/>
                <a:cs typeface="Arial" panose="020B0604020202020204" pitchFamily="34" charset="0"/>
              </a:rPr>
              <a:t>?</a:t>
            </a:r>
            <a:endParaRPr lang="fi-FI" sz="3200" dirty="0" smtClean="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43698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5" name="Tekstiruutu 14"/>
          <p:cNvSpPr txBox="1"/>
          <p:nvPr/>
        </p:nvSpPr>
        <p:spPr>
          <a:xfrm>
            <a:off x="3779912" y="3886016"/>
            <a:ext cx="4536504" cy="1631216"/>
          </a:xfrm>
          <a:prstGeom prst="rect">
            <a:avLst/>
          </a:prstGeom>
          <a:noFill/>
        </p:spPr>
        <p:txBody>
          <a:bodyPr wrap="square" rtlCol="0">
            <a:spAutoFit/>
          </a:bodyPr>
          <a:lstStyle/>
          <a:p>
            <a:pPr algn="ctr"/>
            <a:r>
              <a:rPr lang="fi-FI" sz="2000" dirty="0" smtClean="0">
                <a:solidFill>
                  <a:schemeClr val="bg1"/>
                </a:solidFill>
                <a:latin typeface="Arial Black" panose="020B0A04020102020204" pitchFamily="34" charset="0"/>
                <a:cs typeface="Arial" panose="020B0604020202020204" pitchFamily="34" charset="0"/>
              </a:rPr>
              <a:t>En </a:t>
            </a:r>
            <a:r>
              <a:rPr lang="fi-FI" sz="2000" dirty="0" err="1" smtClean="0">
                <a:solidFill>
                  <a:schemeClr val="bg1"/>
                </a:solidFill>
                <a:latin typeface="Arial Black" panose="020B0A04020102020204" pitchFamily="34" charset="0"/>
                <a:cs typeface="Arial" panose="020B0604020202020204" pitchFamily="34" charset="0"/>
              </a:rPr>
              <a:t>kubik</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trä</a:t>
            </a:r>
            <a:endParaRPr lang="fi-FI" sz="2000" dirty="0" smtClean="0">
              <a:solidFill>
                <a:schemeClr val="bg1"/>
              </a:solidFill>
              <a:latin typeface="Arial Black" panose="020B0A04020102020204" pitchFamily="34" charset="0"/>
              <a:cs typeface="Arial" panose="020B0604020202020204" pitchFamily="34" charset="0"/>
            </a:endParaRPr>
          </a:p>
          <a:p>
            <a:pPr algn="ctr"/>
            <a:r>
              <a:rPr lang="fi-FI" sz="2000" dirty="0" err="1" smtClean="0">
                <a:solidFill>
                  <a:schemeClr val="bg1"/>
                </a:solidFill>
                <a:latin typeface="Arial Black" panose="020B0A04020102020204" pitchFamily="34" charset="0"/>
                <a:cs typeface="Arial" panose="020B0604020202020204" pitchFamily="34" charset="0"/>
              </a:rPr>
              <a:t>lagrar</a:t>
            </a:r>
            <a:r>
              <a:rPr lang="fi-FI" sz="2000" dirty="0" smtClean="0">
                <a:solidFill>
                  <a:schemeClr val="bg1"/>
                </a:solidFill>
                <a:latin typeface="Arial Black" panose="020B0A04020102020204" pitchFamily="34" charset="0"/>
                <a:cs typeface="Arial" panose="020B0604020202020204" pitchFamily="34" charset="0"/>
              </a:rPr>
              <a:t> 1000 kg </a:t>
            </a:r>
          </a:p>
          <a:p>
            <a:pPr algn="ctr"/>
            <a:r>
              <a:rPr lang="fi-FI" sz="2000" dirty="0" err="1">
                <a:solidFill>
                  <a:schemeClr val="bg1"/>
                </a:solidFill>
                <a:latin typeface="Arial Black" panose="020B0A04020102020204" pitchFamily="34" charset="0"/>
                <a:cs typeface="Arial" panose="020B0604020202020204" pitchFamily="34" charset="0"/>
              </a:rPr>
              <a:t>k</a:t>
            </a:r>
            <a:r>
              <a:rPr lang="fi-FI" sz="2000" dirty="0" err="1" smtClean="0">
                <a:solidFill>
                  <a:schemeClr val="bg1"/>
                </a:solidFill>
                <a:latin typeface="Arial Black" panose="020B0A04020102020204" pitchFamily="34" charset="0"/>
                <a:cs typeface="Arial" panose="020B0604020202020204" pitchFamily="34" charset="0"/>
              </a:rPr>
              <a:t>ol</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från</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luften</a:t>
            </a:r>
            <a:endParaRPr lang="fi-FI" sz="2000" dirty="0" smtClean="0">
              <a:solidFill>
                <a:schemeClr val="bg1"/>
              </a:solidFill>
              <a:latin typeface="Arial Black" panose="020B0A04020102020204" pitchFamily="34" charset="0"/>
              <a:cs typeface="Arial" panose="020B0604020202020204" pitchFamily="34" charset="0"/>
            </a:endParaRPr>
          </a:p>
          <a:p>
            <a:pPr algn="ctr"/>
            <a:endParaRPr lang="fi-FI" sz="2000" dirty="0">
              <a:solidFill>
                <a:schemeClr val="bg1"/>
              </a:solidFill>
              <a:latin typeface="Arial Black" panose="020B0A04020102020204" pitchFamily="34" charset="0"/>
              <a:cs typeface="Arial" panose="020B0604020202020204" pitchFamily="34" charset="0"/>
            </a:endParaRPr>
          </a:p>
          <a:p>
            <a:pPr algn="ctr"/>
            <a:endParaRPr lang="fi-FI" sz="2000" dirty="0">
              <a:solidFill>
                <a:schemeClr val="bg1"/>
              </a:solidFill>
              <a:latin typeface="Arial Black" panose="020B0A04020102020204" pitchFamily="34" charset="0"/>
              <a:cs typeface="Arial" panose="020B0604020202020204" pitchFamily="34" charset="0"/>
            </a:endParaRPr>
          </a:p>
        </p:txBody>
      </p:sp>
      <p:sp>
        <p:nvSpPr>
          <p:cNvPr id="18" name="Tekstiruutu 17"/>
          <p:cNvSpPr txBox="1"/>
          <p:nvPr/>
        </p:nvSpPr>
        <p:spPr>
          <a:xfrm rot="16200000">
            <a:off x="-319898" y="4648490"/>
            <a:ext cx="1080120" cy="369332"/>
          </a:xfrm>
          <a:prstGeom prst="rect">
            <a:avLst/>
          </a:prstGeom>
          <a:noFill/>
        </p:spPr>
        <p:txBody>
          <a:bodyPr wrap="square" rtlCol="0">
            <a:spAutoFit/>
          </a:bodyPr>
          <a:lstStyle/>
          <a:p>
            <a:r>
              <a:rPr lang="fi-FI" b="1" dirty="0" smtClean="0">
                <a:solidFill>
                  <a:schemeClr val="bg1"/>
                </a:solidFill>
                <a:latin typeface="Arial Black" panose="020B0A04020102020204" pitchFamily="34" charset="0"/>
                <a:cs typeface="Arial" panose="020B0604020202020204" pitchFamily="34" charset="0"/>
              </a:rPr>
              <a:t>1 m</a:t>
            </a:r>
            <a:endParaRPr lang="fi-FI" b="1" dirty="0">
              <a:solidFill>
                <a:schemeClr val="bg1"/>
              </a:solidFill>
              <a:latin typeface="Arial Black" panose="020B0A04020102020204" pitchFamily="34" charset="0"/>
              <a:cs typeface="Arial" panose="020B0604020202020204" pitchFamily="34" charset="0"/>
            </a:endParaRPr>
          </a:p>
        </p:txBody>
      </p:sp>
      <p:sp>
        <p:nvSpPr>
          <p:cNvPr id="19" name="Tekstiruutu 18"/>
          <p:cNvSpPr txBox="1"/>
          <p:nvPr/>
        </p:nvSpPr>
        <p:spPr>
          <a:xfrm>
            <a:off x="1043608" y="6516052"/>
            <a:ext cx="1584176" cy="369332"/>
          </a:xfrm>
          <a:prstGeom prst="rect">
            <a:avLst/>
          </a:prstGeom>
          <a:noFill/>
        </p:spPr>
        <p:txBody>
          <a:bodyPr wrap="square" rtlCol="0">
            <a:spAutoFit/>
          </a:bodyPr>
          <a:lstStyle/>
          <a:p>
            <a:r>
              <a:rPr lang="fi-FI" b="1" dirty="0" smtClean="0">
                <a:solidFill>
                  <a:schemeClr val="bg1"/>
                </a:solidFill>
                <a:latin typeface="Arial Black" panose="020B0A04020102020204" pitchFamily="34" charset="0"/>
                <a:cs typeface="Arial" panose="020B0604020202020204" pitchFamily="34" charset="0"/>
              </a:rPr>
              <a:t>1 m * 1 m</a:t>
            </a:r>
            <a:endParaRPr lang="fi-FI" b="1" dirty="0">
              <a:solidFill>
                <a:schemeClr val="bg1"/>
              </a:solidFill>
              <a:latin typeface="Arial Black" panose="020B0A04020102020204" pitchFamily="34" charset="0"/>
              <a:cs typeface="Arial" panose="020B0604020202020204" pitchFamily="34" charset="0"/>
            </a:endParaRPr>
          </a:p>
        </p:txBody>
      </p:sp>
      <p:pic>
        <p:nvPicPr>
          <p:cNvPr id="20" name="Kuva 19"/>
          <p:cNvPicPr>
            <a:picLocks noChangeAspect="1"/>
          </p:cNvPicPr>
          <p:nvPr/>
        </p:nvPicPr>
        <p:blipFill rotWithShape="1">
          <a:blip r:embed="rId5">
            <a:extLst>
              <a:ext uri="{28A0092B-C50C-407E-A947-70E740481C1C}">
                <a14:useLocalDpi xmlns:a14="http://schemas.microsoft.com/office/drawing/2010/main" val="0"/>
              </a:ext>
            </a:extLst>
          </a:blip>
          <a:srcRect l="44869" t="5845" r="3684" b="17069"/>
          <a:stretch/>
        </p:blipFill>
        <p:spPr>
          <a:xfrm>
            <a:off x="441275" y="3789040"/>
            <a:ext cx="2699855" cy="2696830"/>
          </a:xfrm>
          <a:prstGeom prst="rect">
            <a:avLst/>
          </a:prstGeom>
        </p:spPr>
      </p:pic>
    </p:spTree>
    <p:extLst>
      <p:ext uri="{BB962C8B-B14F-4D97-AF65-F5344CB8AC3E}">
        <p14:creationId xmlns:p14="http://schemas.microsoft.com/office/powerpoint/2010/main" val="3194037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5" name="Tekstiruutu 14"/>
          <p:cNvSpPr txBox="1"/>
          <p:nvPr/>
        </p:nvSpPr>
        <p:spPr>
          <a:xfrm>
            <a:off x="3779912" y="3886016"/>
            <a:ext cx="4536504" cy="1631216"/>
          </a:xfrm>
          <a:prstGeom prst="rect">
            <a:avLst/>
          </a:prstGeom>
          <a:noFill/>
        </p:spPr>
        <p:txBody>
          <a:bodyPr wrap="square" rtlCol="0">
            <a:spAutoFit/>
          </a:bodyPr>
          <a:lstStyle/>
          <a:p>
            <a:pPr algn="ctr"/>
            <a:r>
              <a:rPr lang="fi-FI" sz="2000" dirty="0" smtClean="0">
                <a:solidFill>
                  <a:schemeClr val="bg1"/>
                </a:solidFill>
                <a:latin typeface="Arial Black" panose="020B0A04020102020204" pitchFamily="34" charset="0"/>
                <a:cs typeface="Arial" panose="020B0604020202020204" pitchFamily="34" charset="0"/>
              </a:rPr>
              <a:t>En </a:t>
            </a:r>
            <a:r>
              <a:rPr lang="fi-FI" sz="2000" dirty="0" err="1" smtClean="0">
                <a:solidFill>
                  <a:schemeClr val="bg1"/>
                </a:solidFill>
                <a:latin typeface="Arial Black" panose="020B0A04020102020204" pitchFamily="34" charset="0"/>
                <a:cs typeface="Arial" panose="020B0604020202020204" pitchFamily="34" charset="0"/>
              </a:rPr>
              <a:t>kubik</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trä</a:t>
            </a:r>
            <a:endParaRPr lang="fi-FI" sz="2000" dirty="0" smtClean="0">
              <a:solidFill>
                <a:schemeClr val="bg1"/>
              </a:solidFill>
              <a:latin typeface="Arial Black" panose="020B0A04020102020204" pitchFamily="34" charset="0"/>
              <a:cs typeface="Arial" panose="020B0604020202020204" pitchFamily="34" charset="0"/>
            </a:endParaRPr>
          </a:p>
          <a:p>
            <a:pPr algn="ctr"/>
            <a:r>
              <a:rPr lang="fi-FI" sz="2000" dirty="0" err="1" smtClean="0">
                <a:solidFill>
                  <a:schemeClr val="bg1"/>
                </a:solidFill>
                <a:latin typeface="Arial Black" panose="020B0A04020102020204" pitchFamily="34" charset="0"/>
                <a:cs typeface="Arial" panose="020B0604020202020204" pitchFamily="34" charset="0"/>
              </a:rPr>
              <a:t>lagrar</a:t>
            </a:r>
            <a:r>
              <a:rPr lang="fi-FI" sz="2000" dirty="0" smtClean="0">
                <a:solidFill>
                  <a:schemeClr val="bg1"/>
                </a:solidFill>
                <a:latin typeface="Arial Black" panose="020B0A04020102020204" pitchFamily="34" charset="0"/>
                <a:cs typeface="Arial" panose="020B0604020202020204" pitchFamily="34" charset="0"/>
              </a:rPr>
              <a:t> 1000 kg </a:t>
            </a:r>
          </a:p>
          <a:p>
            <a:pPr algn="ctr"/>
            <a:r>
              <a:rPr lang="fi-FI" sz="2000" dirty="0" err="1">
                <a:solidFill>
                  <a:schemeClr val="bg1"/>
                </a:solidFill>
                <a:latin typeface="Arial Black" panose="020B0A04020102020204" pitchFamily="34" charset="0"/>
                <a:cs typeface="Arial" panose="020B0604020202020204" pitchFamily="34" charset="0"/>
              </a:rPr>
              <a:t>k</a:t>
            </a:r>
            <a:r>
              <a:rPr lang="fi-FI" sz="2000" dirty="0" err="1" smtClean="0">
                <a:solidFill>
                  <a:schemeClr val="bg1"/>
                </a:solidFill>
                <a:latin typeface="Arial Black" panose="020B0A04020102020204" pitchFamily="34" charset="0"/>
                <a:cs typeface="Arial" panose="020B0604020202020204" pitchFamily="34" charset="0"/>
              </a:rPr>
              <a:t>ol</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från</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luften</a:t>
            </a:r>
            <a:endParaRPr lang="fi-FI" sz="2000" dirty="0" smtClean="0">
              <a:solidFill>
                <a:schemeClr val="bg1"/>
              </a:solidFill>
              <a:latin typeface="Arial Black" panose="020B0A04020102020204" pitchFamily="34" charset="0"/>
              <a:cs typeface="Arial" panose="020B0604020202020204" pitchFamily="34" charset="0"/>
            </a:endParaRPr>
          </a:p>
          <a:p>
            <a:pPr algn="ctr"/>
            <a:endParaRPr lang="fi-FI" sz="2000" dirty="0">
              <a:solidFill>
                <a:schemeClr val="bg1"/>
              </a:solidFill>
              <a:latin typeface="Arial Black" panose="020B0A04020102020204" pitchFamily="34" charset="0"/>
              <a:cs typeface="Arial" panose="020B0604020202020204" pitchFamily="34" charset="0"/>
            </a:endParaRPr>
          </a:p>
          <a:p>
            <a:pPr algn="ctr"/>
            <a:endParaRPr lang="fi-FI" sz="2000" dirty="0">
              <a:solidFill>
                <a:schemeClr val="bg1"/>
              </a:solidFill>
              <a:latin typeface="Arial Black" panose="020B0A04020102020204" pitchFamily="34" charset="0"/>
              <a:cs typeface="Arial" panose="020B0604020202020204" pitchFamily="34" charset="0"/>
            </a:endParaRPr>
          </a:p>
        </p:txBody>
      </p:sp>
      <p:sp>
        <p:nvSpPr>
          <p:cNvPr id="18" name="Tekstiruutu 17"/>
          <p:cNvSpPr txBox="1"/>
          <p:nvPr/>
        </p:nvSpPr>
        <p:spPr>
          <a:xfrm rot="16200000">
            <a:off x="-319898" y="4648490"/>
            <a:ext cx="1080120" cy="369332"/>
          </a:xfrm>
          <a:prstGeom prst="rect">
            <a:avLst/>
          </a:prstGeom>
          <a:noFill/>
        </p:spPr>
        <p:txBody>
          <a:bodyPr wrap="square" rtlCol="0">
            <a:spAutoFit/>
          </a:bodyPr>
          <a:lstStyle/>
          <a:p>
            <a:r>
              <a:rPr lang="fi-FI" b="1" dirty="0" smtClean="0">
                <a:solidFill>
                  <a:schemeClr val="bg1"/>
                </a:solidFill>
                <a:latin typeface="Arial Black" panose="020B0A04020102020204" pitchFamily="34" charset="0"/>
                <a:cs typeface="Arial" panose="020B0604020202020204" pitchFamily="34" charset="0"/>
              </a:rPr>
              <a:t>1 m</a:t>
            </a:r>
            <a:endParaRPr lang="fi-FI" b="1" dirty="0">
              <a:solidFill>
                <a:schemeClr val="bg1"/>
              </a:solidFill>
              <a:latin typeface="Arial Black" panose="020B0A04020102020204" pitchFamily="34" charset="0"/>
              <a:cs typeface="Arial" panose="020B0604020202020204" pitchFamily="34" charset="0"/>
            </a:endParaRPr>
          </a:p>
        </p:txBody>
      </p:sp>
      <p:sp>
        <p:nvSpPr>
          <p:cNvPr id="19" name="Tekstiruutu 18"/>
          <p:cNvSpPr txBox="1"/>
          <p:nvPr/>
        </p:nvSpPr>
        <p:spPr>
          <a:xfrm>
            <a:off x="1043608" y="6516052"/>
            <a:ext cx="1584176" cy="369332"/>
          </a:xfrm>
          <a:prstGeom prst="rect">
            <a:avLst/>
          </a:prstGeom>
          <a:noFill/>
        </p:spPr>
        <p:txBody>
          <a:bodyPr wrap="square" rtlCol="0">
            <a:spAutoFit/>
          </a:bodyPr>
          <a:lstStyle/>
          <a:p>
            <a:r>
              <a:rPr lang="fi-FI" b="1" dirty="0" smtClean="0">
                <a:solidFill>
                  <a:schemeClr val="bg1"/>
                </a:solidFill>
                <a:latin typeface="Arial Black" panose="020B0A04020102020204" pitchFamily="34" charset="0"/>
                <a:cs typeface="Arial" panose="020B0604020202020204" pitchFamily="34" charset="0"/>
              </a:rPr>
              <a:t>1 m * 1 m</a:t>
            </a:r>
            <a:endParaRPr lang="fi-FI" b="1" dirty="0">
              <a:solidFill>
                <a:schemeClr val="bg1"/>
              </a:solidFill>
              <a:latin typeface="Arial Black" panose="020B0A04020102020204" pitchFamily="34" charset="0"/>
              <a:cs typeface="Arial" panose="020B0604020202020204" pitchFamily="34" charset="0"/>
            </a:endParaRPr>
          </a:p>
        </p:txBody>
      </p:sp>
      <p:pic>
        <p:nvPicPr>
          <p:cNvPr id="20" name="Kuva 19"/>
          <p:cNvPicPr>
            <a:picLocks noChangeAspect="1"/>
          </p:cNvPicPr>
          <p:nvPr/>
        </p:nvPicPr>
        <p:blipFill rotWithShape="1">
          <a:blip r:embed="rId5">
            <a:extLst>
              <a:ext uri="{28A0092B-C50C-407E-A947-70E740481C1C}">
                <a14:useLocalDpi xmlns:a14="http://schemas.microsoft.com/office/drawing/2010/main" val="0"/>
              </a:ext>
            </a:extLst>
          </a:blip>
          <a:srcRect l="44869" t="5845" r="3684" b="17069"/>
          <a:stretch/>
        </p:blipFill>
        <p:spPr>
          <a:xfrm>
            <a:off x="441275" y="3789040"/>
            <a:ext cx="2699855" cy="2696830"/>
          </a:xfrm>
          <a:prstGeom prst="rect">
            <a:avLst/>
          </a:prstGeom>
        </p:spPr>
      </p:pic>
      <p:sp>
        <p:nvSpPr>
          <p:cNvPr id="16" name="Tekstiruutu 15"/>
          <p:cNvSpPr txBox="1"/>
          <p:nvPr/>
        </p:nvSpPr>
        <p:spPr>
          <a:xfrm>
            <a:off x="3779912" y="5376323"/>
            <a:ext cx="4536504" cy="1323439"/>
          </a:xfrm>
          <a:prstGeom prst="rect">
            <a:avLst/>
          </a:prstGeom>
          <a:noFill/>
        </p:spPr>
        <p:txBody>
          <a:bodyPr wrap="square" rtlCol="0">
            <a:spAutoFit/>
          </a:bodyPr>
          <a:lstStyle/>
          <a:p>
            <a:pPr algn="ctr"/>
            <a:r>
              <a:rPr lang="fi-FI" sz="2000" dirty="0" smtClean="0">
                <a:solidFill>
                  <a:schemeClr val="bg1"/>
                </a:solidFill>
                <a:latin typeface="Arial Black" panose="020B0A04020102020204" pitchFamily="34" charset="0"/>
                <a:cs typeface="Arial" panose="020B0604020202020204" pitchFamily="34" charset="0"/>
              </a:rPr>
              <a:t>50% av </a:t>
            </a:r>
            <a:r>
              <a:rPr lang="fi-FI" sz="2000" dirty="0" err="1" smtClean="0">
                <a:solidFill>
                  <a:schemeClr val="bg1"/>
                </a:solidFill>
                <a:latin typeface="Arial Black" panose="020B0A04020102020204" pitchFamily="34" charset="0"/>
                <a:cs typeface="Arial" panose="020B0604020202020204" pitchFamily="34" charset="0"/>
              </a:rPr>
              <a:t>trädets</a:t>
            </a:r>
            <a:r>
              <a:rPr lang="fi-FI" sz="2000" dirty="0" smtClean="0">
                <a:solidFill>
                  <a:schemeClr val="bg1"/>
                </a:solidFill>
                <a:latin typeface="Arial Black" panose="020B0A04020102020204" pitchFamily="34" charset="0"/>
                <a:cs typeface="Arial" panose="020B0604020202020204" pitchFamily="34" charset="0"/>
              </a:rPr>
              <a:t> massa</a:t>
            </a:r>
          </a:p>
          <a:p>
            <a:pPr algn="ctr"/>
            <a:r>
              <a:rPr lang="fi-FI" sz="2000" dirty="0" err="1">
                <a:solidFill>
                  <a:schemeClr val="bg1"/>
                </a:solidFill>
                <a:latin typeface="Arial Black" panose="020B0A04020102020204" pitchFamily="34" charset="0"/>
                <a:cs typeface="Arial" panose="020B0604020202020204" pitchFamily="34" charset="0"/>
              </a:rPr>
              <a:t>ä</a:t>
            </a:r>
            <a:r>
              <a:rPr lang="fi-FI" sz="2000" dirty="0" err="1" smtClean="0">
                <a:solidFill>
                  <a:schemeClr val="bg1"/>
                </a:solidFill>
                <a:latin typeface="Arial Black" panose="020B0A04020102020204" pitchFamily="34" charset="0"/>
                <a:cs typeface="Arial" panose="020B0604020202020204" pitchFamily="34" charset="0"/>
              </a:rPr>
              <a:t>r</a:t>
            </a:r>
            <a:r>
              <a:rPr lang="fi-FI" sz="2000" dirty="0" smtClean="0">
                <a:solidFill>
                  <a:schemeClr val="bg1"/>
                </a:solidFill>
                <a:latin typeface="Arial Black" panose="020B0A04020102020204" pitchFamily="34" charset="0"/>
                <a:cs typeface="Arial" panose="020B0604020202020204" pitchFamily="34" charset="0"/>
              </a:rPr>
              <a:t> </a:t>
            </a:r>
            <a:r>
              <a:rPr lang="fi-FI" sz="2000" dirty="0" err="1" smtClean="0">
                <a:solidFill>
                  <a:schemeClr val="bg1"/>
                </a:solidFill>
                <a:latin typeface="Arial Black" panose="020B0A04020102020204" pitchFamily="34" charset="0"/>
                <a:cs typeface="Arial" panose="020B0604020202020204" pitchFamily="34" charset="0"/>
              </a:rPr>
              <a:t>kol</a:t>
            </a:r>
            <a:endParaRPr lang="fi-FI" sz="2000" dirty="0" smtClean="0">
              <a:solidFill>
                <a:schemeClr val="bg1"/>
              </a:solidFill>
              <a:latin typeface="Arial Black" panose="020B0A04020102020204" pitchFamily="34" charset="0"/>
              <a:cs typeface="Arial" panose="020B0604020202020204" pitchFamily="34" charset="0"/>
            </a:endParaRPr>
          </a:p>
          <a:p>
            <a:pPr algn="ctr"/>
            <a:endParaRPr lang="fi-FI" sz="2000" dirty="0">
              <a:solidFill>
                <a:schemeClr val="bg1"/>
              </a:solidFill>
              <a:latin typeface="Arial Black" panose="020B0A04020102020204" pitchFamily="34" charset="0"/>
              <a:cs typeface="Arial" panose="020B0604020202020204" pitchFamily="34" charset="0"/>
            </a:endParaRPr>
          </a:p>
          <a:p>
            <a:pPr algn="ctr"/>
            <a:endParaRPr lang="fi-FI" sz="2000" dirty="0">
              <a:solidFill>
                <a:schemeClr val="bg1"/>
              </a:solidFill>
              <a:latin typeface="Arial Black" panose="020B0A04020102020204" pitchFamily="34" charset="0"/>
              <a:cs typeface="Arial" panose="020B0604020202020204" pitchFamily="34" charset="0"/>
            </a:endParaRPr>
          </a:p>
        </p:txBody>
      </p:sp>
      <p:pic>
        <p:nvPicPr>
          <p:cNvPr id="17" name="Kuva 16"/>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4869" t="44388" r="3684" b="17069"/>
          <a:stretch/>
        </p:blipFill>
        <p:spPr>
          <a:xfrm>
            <a:off x="431985" y="5137454"/>
            <a:ext cx="2699855" cy="1348415"/>
          </a:xfrm>
          <a:prstGeom prst="rect">
            <a:avLst/>
          </a:prstGeom>
        </p:spPr>
      </p:pic>
      <p:cxnSp>
        <p:nvCxnSpPr>
          <p:cNvPr id="3" name="Suora yhdysviiva 2"/>
          <p:cNvCxnSpPr>
            <a:endCxn id="20" idx="1"/>
          </p:cNvCxnSpPr>
          <p:nvPr/>
        </p:nvCxnSpPr>
        <p:spPr>
          <a:xfrm flipH="1">
            <a:off x="441275" y="5137455"/>
            <a:ext cx="83071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861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3" name="Kuv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0411" y="4770716"/>
            <a:ext cx="1325893" cy="1988840"/>
          </a:xfrm>
          <a:prstGeom prst="rect">
            <a:avLst/>
          </a:prstGeom>
        </p:spPr>
      </p:pic>
      <p:pic>
        <p:nvPicPr>
          <p:cNvPr id="4" name="Kuva 3"/>
          <p:cNvPicPr>
            <a:picLocks noChangeAspect="1"/>
          </p:cNvPicPr>
          <p:nvPr/>
        </p:nvPicPr>
        <p:blipFill rotWithShape="1">
          <a:blip r:embed="rId6" cstate="print">
            <a:extLst>
              <a:ext uri="{28A0092B-C50C-407E-A947-70E740481C1C}">
                <a14:useLocalDpi xmlns:a14="http://schemas.microsoft.com/office/drawing/2010/main" val="0"/>
              </a:ext>
            </a:extLst>
          </a:blip>
          <a:srcRect t="15873" b="-1"/>
          <a:stretch/>
        </p:blipFill>
        <p:spPr>
          <a:xfrm>
            <a:off x="6502220" y="3758294"/>
            <a:ext cx="1238131" cy="1562429"/>
          </a:xfrm>
          <a:prstGeom prst="rect">
            <a:avLst/>
          </a:prstGeom>
        </p:spPr>
      </p:pic>
      <p:pic>
        <p:nvPicPr>
          <p:cNvPr id="5" name="Kuv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8" y="5373216"/>
            <a:ext cx="1005628" cy="1340837"/>
          </a:xfrm>
          <a:prstGeom prst="rect">
            <a:avLst/>
          </a:prstGeom>
        </p:spPr>
      </p:pic>
      <p:pic>
        <p:nvPicPr>
          <p:cNvPr id="7" name="Kuva 6"/>
          <p:cNvPicPr>
            <a:picLocks noChangeAspect="1"/>
          </p:cNvPicPr>
          <p:nvPr/>
        </p:nvPicPr>
        <p:blipFill rotWithShape="1">
          <a:blip r:embed="rId8" cstate="print">
            <a:extLst>
              <a:ext uri="{28A0092B-C50C-407E-A947-70E740481C1C}">
                <a14:useLocalDpi xmlns:a14="http://schemas.microsoft.com/office/drawing/2010/main" val="0"/>
              </a:ext>
            </a:extLst>
          </a:blip>
          <a:srcRect b="15039"/>
          <a:stretch/>
        </p:blipFill>
        <p:spPr>
          <a:xfrm>
            <a:off x="7794282" y="3750401"/>
            <a:ext cx="1237287" cy="1570322"/>
          </a:xfrm>
          <a:prstGeom prst="rect">
            <a:avLst/>
          </a:prstGeom>
        </p:spPr>
      </p:pic>
      <p:pic>
        <p:nvPicPr>
          <p:cNvPr id="10" name="Kuva 9"/>
          <p:cNvPicPr>
            <a:picLocks noChangeAspect="1"/>
          </p:cNvPicPr>
          <p:nvPr/>
        </p:nvPicPr>
        <p:blipFill rotWithShape="1">
          <a:blip r:embed="rId9" cstate="print">
            <a:extLst>
              <a:ext uri="{28A0092B-C50C-407E-A947-70E740481C1C}">
                <a14:useLocalDpi xmlns:a14="http://schemas.microsoft.com/office/drawing/2010/main" val="0"/>
              </a:ext>
            </a:extLst>
          </a:blip>
          <a:srcRect b="10830"/>
          <a:stretch/>
        </p:blipFill>
        <p:spPr>
          <a:xfrm>
            <a:off x="2721097" y="5427036"/>
            <a:ext cx="2210943" cy="1314332"/>
          </a:xfrm>
          <a:prstGeom prst="rect">
            <a:avLst/>
          </a:prstGeom>
        </p:spPr>
      </p:pic>
      <p:pic>
        <p:nvPicPr>
          <p:cNvPr id="11" name="Kuva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4048" y="3735224"/>
            <a:ext cx="1368152" cy="917912"/>
          </a:xfrm>
          <a:prstGeom prst="rect">
            <a:avLst/>
          </a:prstGeom>
        </p:spPr>
      </p:pic>
      <p:pic>
        <p:nvPicPr>
          <p:cNvPr id="13" name="Kuva 12"/>
          <p:cNvPicPr>
            <a:picLocks noChangeAspect="1"/>
          </p:cNvPicPr>
          <p:nvPr/>
        </p:nvPicPr>
        <p:blipFill rotWithShape="1">
          <a:blip r:embed="rId11" cstate="print">
            <a:extLst>
              <a:ext uri="{28A0092B-C50C-407E-A947-70E740481C1C}">
                <a14:useLocalDpi xmlns:a14="http://schemas.microsoft.com/office/drawing/2010/main" val="0"/>
              </a:ext>
            </a:extLst>
          </a:blip>
          <a:srcRect l="5582" r="7247" b="2633"/>
          <a:stretch/>
        </p:blipFill>
        <p:spPr>
          <a:xfrm>
            <a:off x="83771" y="3758294"/>
            <a:ext cx="1380930" cy="1250302"/>
          </a:xfrm>
          <a:prstGeom prst="rect">
            <a:avLst/>
          </a:prstGeom>
        </p:spPr>
      </p:pic>
      <p:pic>
        <p:nvPicPr>
          <p:cNvPr id="14" name="Kuva 13"/>
          <p:cNvPicPr>
            <a:picLocks noChangeAspect="1"/>
          </p:cNvPicPr>
          <p:nvPr/>
        </p:nvPicPr>
        <p:blipFill rotWithShape="1">
          <a:blip r:embed="rId12" cstate="print">
            <a:extLst>
              <a:ext uri="{28A0092B-C50C-407E-A947-70E740481C1C}">
                <a14:useLocalDpi xmlns:a14="http://schemas.microsoft.com/office/drawing/2010/main" val="0"/>
              </a:ext>
            </a:extLst>
          </a:blip>
          <a:srcRect t="9227" b="9106"/>
          <a:stretch/>
        </p:blipFill>
        <p:spPr>
          <a:xfrm>
            <a:off x="1547664" y="3758294"/>
            <a:ext cx="1082593" cy="1250302"/>
          </a:xfrm>
          <a:prstGeom prst="rect">
            <a:avLst/>
          </a:prstGeom>
        </p:spPr>
      </p:pic>
      <p:pic>
        <p:nvPicPr>
          <p:cNvPr id="15" name="Kuva 14"/>
          <p:cNvPicPr>
            <a:picLocks noChangeAspect="1"/>
          </p:cNvPicPr>
          <p:nvPr/>
        </p:nvPicPr>
        <p:blipFill rotWithShape="1">
          <a:blip r:embed="rId13" cstate="print">
            <a:extLst>
              <a:ext uri="{28A0092B-C50C-407E-A947-70E740481C1C}">
                <a14:useLocalDpi xmlns:a14="http://schemas.microsoft.com/office/drawing/2010/main" val="0"/>
              </a:ext>
            </a:extLst>
          </a:blip>
          <a:srcRect l="22172" r="23182"/>
          <a:stretch/>
        </p:blipFill>
        <p:spPr>
          <a:xfrm>
            <a:off x="83771" y="5094815"/>
            <a:ext cx="1334278" cy="1630450"/>
          </a:xfrm>
          <a:prstGeom prst="rect">
            <a:avLst/>
          </a:prstGeom>
        </p:spPr>
      </p:pic>
      <p:pic>
        <p:nvPicPr>
          <p:cNvPr id="16" name="Kuva 15"/>
          <p:cNvPicPr>
            <a:picLocks noChangeAspect="1"/>
          </p:cNvPicPr>
          <p:nvPr/>
        </p:nvPicPr>
        <p:blipFill rotWithShape="1">
          <a:blip r:embed="rId14" cstate="print">
            <a:extLst>
              <a:ext uri="{28A0092B-C50C-407E-A947-70E740481C1C}">
                <a14:useLocalDpi xmlns:a14="http://schemas.microsoft.com/office/drawing/2010/main" val="0"/>
              </a:ext>
            </a:extLst>
          </a:blip>
          <a:srcRect b="31443"/>
          <a:stretch/>
        </p:blipFill>
        <p:spPr>
          <a:xfrm>
            <a:off x="7578500" y="5373216"/>
            <a:ext cx="1441913" cy="1386340"/>
          </a:xfrm>
          <a:prstGeom prst="rect">
            <a:avLst/>
          </a:prstGeom>
        </p:spPr>
      </p:pic>
      <p:pic>
        <p:nvPicPr>
          <p:cNvPr id="17" name="Kuva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29037" y="3758294"/>
            <a:ext cx="2153229" cy="1614922"/>
          </a:xfrm>
          <a:prstGeom prst="rect">
            <a:avLst/>
          </a:prstGeom>
        </p:spPr>
      </p:pic>
      <p:pic>
        <p:nvPicPr>
          <p:cNvPr id="18" name="Kuva 17"/>
          <p:cNvPicPr>
            <a:picLocks noChangeAspect="1"/>
          </p:cNvPicPr>
          <p:nvPr/>
        </p:nvPicPr>
        <p:blipFill rotWithShape="1">
          <a:blip r:embed="rId16" cstate="print">
            <a:extLst>
              <a:ext uri="{28A0092B-C50C-407E-A947-70E740481C1C}">
                <a14:useLocalDpi xmlns:a14="http://schemas.microsoft.com/office/drawing/2010/main" val="0"/>
              </a:ext>
            </a:extLst>
          </a:blip>
          <a:srcRect l="46761" t="21571" r="19838"/>
          <a:stretch/>
        </p:blipFill>
        <p:spPr>
          <a:xfrm>
            <a:off x="1505796" y="5104279"/>
            <a:ext cx="1124461" cy="1637089"/>
          </a:xfrm>
          <a:prstGeom prst="rect">
            <a:avLst/>
          </a:prstGeom>
        </p:spPr>
      </p:pic>
      <p:sp>
        <p:nvSpPr>
          <p:cNvPr id="19" name="Tekstiruutu 18"/>
          <p:cNvSpPr txBox="1"/>
          <p:nvPr/>
        </p:nvSpPr>
        <p:spPr>
          <a:xfrm>
            <a:off x="179512" y="44624"/>
            <a:ext cx="8964488" cy="692497"/>
          </a:xfrm>
          <a:prstGeom prst="rect">
            <a:avLst/>
          </a:prstGeom>
          <a:noFill/>
        </p:spPr>
        <p:txBody>
          <a:bodyPr wrap="square" rtlCol="0">
            <a:spAutoFit/>
          </a:bodyPr>
          <a:lstStyle/>
          <a:p>
            <a:r>
              <a:rPr lang="fi-FI" sz="3900" dirty="0" err="1" smtClean="0">
                <a:solidFill>
                  <a:schemeClr val="bg1">
                    <a:lumMod val="50000"/>
                  </a:schemeClr>
                </a:solidFill>
                <a:latin typeface="Arial Black" panose="020B0A04020102020204" pitchFamily="34" charset="0"/>
                <a:cs typeface="Arial" panose="020B0604020202020204" pitchFamily="34" charset="0"/>
              </a:rPr>
              <a:t>Till</a:t>
            </a:r>
            <a:r>
              <a:rPr lang="fi-FI" sz="3900" dirty="0" smtClean="0">
                <a:solidFill>
                  <a:schemeClr val="bg1">
                    <a:lumMod val="50000"/>
                  </a:schemeClr>
                </a:solidFill>
                <a:latin typeface="Arial Black" panose="020B0A04020102020204" pitchFamily="34" charset="0"/>
                <a:cs typeface="Arial" panose="020B0604020202020204" pitchFamily="34" charset="0"/>
              </a:rPr>
              <a:t> </a:t>
            </a:r>
            <a:r>
              <a:rPr lang="fi-FI" sz="3900" dirty="0" err="1" smtClean="0">
                <a:solidFill>
                  <a:schemeClr val="bg1">
                    <a:lumMod val="50000"/>
                  </a:schemeClr>
                </a:solidFill>
                <a:latin typeface="Arial Black" panose="020B0A04020102020204" pitchFamily="34" charset="0"/>
                <a:cs typeface="Arial" panose="020B0604020202020204" pitchFamily="34" charset="0"/>
              </a:rPr>
              <a:t>råvara</a:t>
            </a:r>
            <a:r>
              <a:rPr lang="fi-FI" sz="3900" dirty="0" smtClean="0">
                <a:solidFill>
                  <a:schemeClr val="bg1">
                    <a:lumMod val="50000"/>
                  </a:schemeClr>
                </a:solidFill>
                <a:latin typeface="Arial Black" panose="020B0A04020102020204" pitchFamily="34" charset="0"/>
                <a:cs typeface="Arial" panose="020B0604020202020204" pitchFamily="34" charset="0"/>
              </a:rPr>
              <a:t> för </a:t>
            </a:r>
            <a:r>
              <a:rPr lang="fi-FI" sz="3900" dirty="0" err="1" smtClean="0">
                <a:solidFill>
                  <a:schemeClr val="bg1">
                    <a:lumMod val="50000"/>
                  </a:schemeClr>
                </a:solidFill>
                <a:latin typeface="Arial Black" panose="020B0A04020102020204" pitchFamily="34" charset="0"/>
                <a:cs typeface="Arial" panose="020B0604020202020204" pitchFamily="34" charset="0"/>
              </a:rPr>
              <a:t>vardagliga</a:t>
            </a:r>
            <a:r>
              <a:rPr lang="fi-FI" sz="3900" dirty="0" smtClean="0">
                <a:solidFill>
                  <a:schemeClr val="bg1">
                    <a:lumMod val="50000"/>
                  </a:schemeClr>
                </a:solidFill>
                <a:latin typeface="Arial Black" panose="020B0A04020102020204" pitchFamily="34" charset="0"/>
                <a:cs typeface="Arial" panose="020B0604020202020204" pitchFamily="34" charset="0"/>
              </a:rPr>
              <a:t> </a:t>
            </a:r>
            <a:r>
              <a:rPr lang="fi-FI" sz="3900" dirty="0" err="1" smtClean="0">
                <a:solidFill>
                  <a:schemeClr val="bg1">
                    <a:lumMod val="50000"/>
                  </a:schemeClr>
                </a:solidFill>
                <a:latin typeface="Arial Black" panose="020B0A04020102020204" pitchFamily="34" charset="0"/>
                <a:cs typeface="Arial" panose="020B0604020202020204" pitchFamily="34" charset="0"/>
              </a:rPr>
              <a:t>saker</a:t>
            </a:r>
            <a:endParaRPr lang="fi-FI" sz="3900" dirty="0" smtClean="0">
              <a:solidFill>
                <a:schemeClr val="bg1">
                  <a:lumMod val="50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18744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10" name="Kuv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668" y="5851009"/>
            <a:ext cx="999744" cy="908304"/>
          </a:xfrm>
          <a:prstGeom prst="rect">
            <a:avLst/>
          </a:prstGeom>
        </p:spPr>
      </p:pic>
      <p:pic>
        <p:nvPicPr>
          <p:cNvPr id="13" name="Kuva 12"/>
          <p:cNvPicPr>
            <a:picLocks noChangeAspect="1"/>
          </p:cNvPicPr>
          <p:nvPr/>
        </p:nvPicPr>
        <p:blipFill rotWithShape="1">
          <a:blip r:embed="rId6" cstate="print">
            <a:extLst>
              <a:ext uri="{28A0092B-C50C-407E-A947-70E740481C1C}">
                <a14:useLocalDpi xmlns:a14="http://schemas.microsoft.com/office/drawing/2010/main" val="0"/>
              </a:ext>
            </a:extLst>
          </a:blip>
          <a:srcRect l="16221" t="6832" b="6044"/>
          <a:stretch/>
        </p:blipFill>
        <p:spPr>
          <a:xfrm>
            <a:off x="5342789" y="3769365"/>
            <a:ext cx="965254" cy="1359634"/>
          </a:xfrm>
          <a:prstGeom prst="rect">
            <a:avLst/>
          </a:prstGeom>
        </p:spPr>
      </p:pic>
      <p:pic>
        <p:nvPicPr>
          <p:cNvPr id="15" name="Kuv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716088"/>
            <a:ext cx="1386072" cy="2063609"/>
          </a:xfrm>
          <a:prstGeom prst="rect">
            <a:avLst/>
          </a:prstGeom>
        </p:spPr>
      </p:pic>
      <p:pic>
        <p:nvPicPr>
          <p:cNvPr id="16" name="Kuva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4889397"/>
            <a:ext cx="1728192" cy="1923223"/>
          </a:xfrm>
          <a:prstGeom prst="rect">
            <a:avLst/>
          </a:prstGeom>
        </p:spPr>
      </p:pic>
      <p:pic>
        <p:nvPicPr>
          <p:cNvPr id="17" name="Kuva 16"/>
          <p:cNvPicPr>
            <a:picLocks noChangeAspect="1"/>
          </p:cNvPicPr>
          <p:nvPr/>
        </p:nvPicPr>
        <p:blipFill rotWithShape="1">
          <a:blip r:embed="rId9" cstate="print">
            <a:extLst>
              <a:ext uri="{28A0092B-C50C-407E-A947-70E740481C1C}">
                <a14:useLocalDpi xmlns:a14="http://schemas.microsoft.com/office/drawing/2010/main" val="0"/>
              </a:ext>
            </a:extLst>
          </a:blip>
          <a:srcRect l="21735" t="20590" r="33920" b="20210"/>
          <a:stretch/>
        </p:blipFill>
        <p:spPr>
          <a:xfrm>
            <a:off x="3338330" y="3716088"/>
            <a:ext cx="1845230" cy="1649014"/>
          </a:xfrm>
          <a:prstGeom prst="rect">
            <a:avLst/>
          </a:prstGeom>
        </p:spPr>
      </p:pic>
      <p:pic>
        <p:nvPicPr>
          <p:cNvPr id="18" name="Kuva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7864" y="5435848"/>
            <a:ext cx="1835696" cy="1376772"/>
          </a:xfrm>
          <a:prstGeom prst="rect">
            <a:avLst/>
          </a:prstGeom>
        </p:spPr>
      </p:pic>
      <p:pic>
        <p:nvPicPr>
          <p:cNvPr id="19" name="Kuva 18"/>
          <p:cNvPicPr>
            <a:picLocks noChangeAspect="1"/>
          </p:cNvPicPr>
          <p:nvPr/>
        </p:nvPicPr>
        <p:blipFill rotWithShape="1">
          <a:blip r:embed="rId11">
            <a:extLst>
              <a:ext uri="{28A0092B-C50C-407E-A947-70E740481C1C}">
                <a14:useLocalDpi xmlns:a14="http://schemas.microsoft.com/office/drawing/2010/main" val="0"/>
              </a:ext>
            </a:extLst>
          </a:blip>
          <a:srcRect l="44869" r="36327" b="58801"/>
          <a:stretch/>
        </p:blipFill>
        <p:spPr>
          <a:xfrm>
            <a:off x="6393650" y="3716088"/>
            <a:ext cx="986808" cy="1441317"/>
          </a:xfrm>
          <a:prstGeom prst="rect">
            <a:avLst/>
          </a:prstGeom>
        </p:spPr>
      </p:pic>
      <p:pic>
        <p:nvPicPr>
          <p:cNvPr id="1026" name="Picture 2" descr="https://fbcdn-sphotos-a-a.akamaihd.net/hphotos-ak-ash3/t1/540263_485086558168084_94100071_n.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875" t="13801"/>
          <a:stretch/>
        </p:blipFill>
        <p:spPr bwMode="auto">
          <a:xfrm>
            <a:off x="5247944" y="5212725"/>
            <a:ext cx="2132368" cy="1600651"/>
          </a:xfrm>
          <a:prstGeom prst="rect">
            <a:avLst/>
          </a:prstGeom>
          <a:noFill/>
          <a:extLst>
            <a:ext uri="{909E8E84-426E-40DD-AFC4-6F175D3DCCD1}">
              <a14:hiddenFill xmlns:a14="http://schemas.microsoft.com/office/drawing/2010/main">
                <a:solidFill>
                  <a:srgbClr val="FFFFFF"/>
                </a:solidFill>
              </a14:hiddenFill>
            </a:ext>
          </a:extLst>
        </p:spPr>
      </p:pic>
      <p:pic>
        <p:nvPicPr>
          <p:cNvPr id="24" name="Kuva 23"/>
          <p:cNvPicPr>
            <a:picLocks noChangeAspect="1"/>
          </p:cNvPicPr>
          <p:nvPr/>
        </p:nvPicPr>
        <p:blipFill rotWithShape="1">
          <a:blip r:embed="rId13" cstate="print">
            <a:extLst>
              <a:ext uri="{28A0092B-C50C-407E-A947-70E740481C1C}">
                <a14:useLocalDpi xmlns:a14="http://schemas.microsoft.com/office/drawing/2010/main" val="0"/>
              </a:ext>
            </a:extLst>
          </a:blip>
          <a:srcRect t="8390"/>
          <a:stretch/>
        </p:blipFill>
        <p:spPr>
          <a:xfrm>
            <a:off x="1547664" y="3716088"/>
            <a:ext cx="1728192" cy="1123936"/>
          </a:xfrm>
          <a:prstGeom prst="rect">
            <a:avLst/>
          </a:prstGeom>
        </p:spPr>
      </p:pic>
      <p:pic>
        <p:nvPicPr>
          <p:cNvPr id="1028" name="Picture 4" descr="http://www.metsapuhuu.fi/6_Krista_Kimmo.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073" t="4568" r="22654" b="6287"/>
          <a:stretch/>
        </p:blipFill>
        <p:spPr bwMode="auto">
          <a:xfrm>
            <a:off x="7452319" y="3716088"/>
            <a:ext cx="1542391" cy="3067225"/>
          </a:xfrm>
          <a:prstGeom prst="rect">
            <a:avLst/>
          </a:prstGeom>
          <a:noFill/>
          <a:extLst>
            <a:ext uri="{909E8E84-426E-40DD-AFC4-6F175D3DCCD1}">
              <a14:hiddenFill xmlns:a14="http://schemas.microsoft.com/office/drawing/2010/main">
                <a:solidFill>
                  <a:srgbClr val="FFFFFF"/>
                </a:solidFill>
              </a14:hiddenFill>
            </a:ext>
          </a:extLst>
        </p:spPr>
      </p:pic>
      <p:sp>
        <p:nvSpPr>
          <p:cNvPr id="27" name="Tekstiruutu 26"/>
          <p:cNvSpPr txBox="1"/>
          <p:nvPr/>
        </p:nvSpPr>
        <p:spPr>
          <a:xfrm>
            <a:off x="179512" y="37654"/>
            <a:ext cx="8815198" cy="1246495"/>
          </a:xfrm>
          <a:prstGeom prst="rect">
            <a:avLst/>
          </a:prstGeom>
          <a:noFill/>
        </p:spPr>
        <p:txBody>
          <a:bodyPr wrap="square" rtlCol="0">
            <a:spAutoFit/>
          </a:bodyPr>
          <a:lstStyle/>
          <a:p>
            <a:r>
              <a:rPr lang="fi-FI" sz="4550" dirty="0" err="1" smtClean="0">
                <a:solidFill>
                  <a:schemeClr val="bg1">
                    <a:lumMod val="50000"/>
                  </a:schemeClr>
                </a:solidFill>
                <a:latin typeface="Arial Black" panose="020B0A04020102020204" pitchFamily="34" charset="0"/>
                <a:cs typeface="Arial" panose="020B0604020202020204" pitchFamily="34" charset="0"/>
              </a:rPr>
              <a:t>Till</a:t>
            </a:r>
            <a:r>
              <a:rPr lang="fi-FI" sz="4550" dirty="0" smtClean="0">
                <a:solidFill>
                  <a:schemeClr val="bg1">
                    <a:lumMod val="50000"/>
                  </a:schemeClr>
                </a:solidFill>
                <a:latin typeface="Arial Black" panose="020B0A04020102020204" pitchFamily="34" charset="0"/>
                <a:cs typeface="Arial" panose="020B0604020202020204" pitchFamily="34" charset="0"/>
              </a:rPr>
              <a:t> </a:t>
            </a:r>
            <a:r>
              <a:rPr lang="fi-FI" sz="4550" dirty="0" err="1" smtClean="0">
                <a:solidFill>
                  <a:schemeClr val="bg1">
                    <a:lumMod val="50000"/>
                  </a:schemeClr>
                </a:solidFill>
                <a:latin typeface="Arial Black" panose="020B0A04020102020204" pitchFamily="34" charset="0"/>
                <a:cs typeface="Arial" panose="020B0604020202020204" pitchFamily="34" charset="0"/>
              </a:rPr>
              <a:t>rekreation</a:t>
            </a:r>
            <a:r>
              <a:rPr lang="fi-FI" sz="4550" dirty="0" smtClean="0">
                <a:solidFill>
                  <a:schemeClr val="bg1">
                    <a:lumMod val="50000"/>
                  </a:schemeClr>
                </a:solidFill>
                <a:latin typeface="Arial Black" panose="020B0A04020102020204" pitchFamily="34" charset="0"/>
                <a:cs typeface="Arial" panose="020B0604020202020204" pitchFamily="34" charset="0"/>
              </a:rPr>
              <a:t>, </a:t>
            </a:r>
            <a:r>
              <a:rPr lang="fi-FI" sz="4550" dirty="0" err="1" smtClean="0">
                <a:solidFill>
                  <a:schemeClr val="bg1">
                    <a:lumMod val="50000"/>
                  </a:schemeClr>
                </a:solidFill>
                <a:latin typeface="Arial Black" panose="020B0A04020102020204" pitchFamily="34" charset="0"/>
                <a:cs typeface="Arial" panose="020B0604020202020204" pitchFamily="34" charset="0"/>
              </a:rPr>
              <a:t>levebröd</a:t>
            </a:r>
            <a:endParaRPr lang="fi-FI" sz="4550" dirty="0" smtClean="0">
              <a:solidFill>
                <a:schemeClr val="bg1">
                  <a:lumMod val="50000"/>
                </a:schemeClr>
              </a:solidFill>
              <a:latin typeface="Arial Black" panose="020B0A04020102020204" pitchFamily="34" charset="0"/>
              <a:cs typeface="Arial" panose="020B0604020202020204" pitchFamily="34" charset="0"/>
            </a:endParaRPr>
          </a:p>
          <a:p>
            <a:r>
              <a:rPr lang="fi-FI" sz="2950" dirty="0" err="1">
                <a:solidFill>
                  <a:schemeClr val="bg1">
                    <a:lumMod val="50000"/>
                  </a:schemeClr>
                </a:solidFill>
                <a:latin typeface="Arial Black" panose="020B0A04020102020204" pitchFamily="34" charset="0"/>
                <a:cs typeface="Arial" panose="020B0604020202020204" pitchFamily="34" charset="0"/>
              </a:rPr>
              <a:t>o</a:t>
            </a:r>
            <a:r>
              <a:rPr lang="fi-FI" sz="2950" dirty="0" err="1" smtClean="0">
                <a:solidFill>
                  <a:schemeClr val="bg1">
                    <a:lumMod val="50000"/>
                  </a:schemeClr>
                </a:solidFill>
                <a:latin typeface="Arial Black" panose="020B0A04020102020204" pitchFamily="34" charset="0"/>
                <a:cs typeface="Arial" panose="020B0604020202020204" pitchFamily="34" charset="0"/>
              </a:rPr>
              <a:t>ch</a:t>
            </a:r>
            <a:r>
              <a:rPr lang="fi-FI" sz="2950" dirty="0" smtClean="0">
                <a:solidFill>
                  <a:schemeClr val="bg1">
                    <a:lumMod val="50000"/>
                  </a:schemeClr>
                </a:solidFill>
                <a:latin typeface="Arial Black" panose="020B0A04020102020204" pitchFamily="34" charset="0"/>
                <a:cs typeface="Arial" panose="020B0604020202020204" pitchFamily="34" charset="0"/>
              </a:rPr>
              <a:t> </a:t>
            </a:r>
            <a:r>
              <a:rPr lang="fi-FI" sz="2950" dirty="0" err="1" smtClean="0">
                <a:solidFill>
                  <a:schemeClr val="bg1">
                    <a:lumMod val="50000"/>
                  </a:schemeClr>
                </a:solidFill>
                <a:latin typeface="Arial Black" panose="020B0A04020102020204" pitchFamily="34" charset="0"/>
                <a:cs typeface="Arial" panose="020B0604020202020204" pitchFamily="34" charset="0"/>
              </a:rPr>
              <a:t>livsmiljö</a:t>
            </a:r>
            <a:r>
              <a:rPr lang="fi-FI" sz="2950" dirty="0" smtClean="0">
                <a:solidFill>
                  <a:schemeClr val="bg1">
                    <a:lumMod val="50000"/>
                  </a:schemeClr>
                </a:solidFill>
                <a:latin typeface="Arial Black" panose="020B0A04020102020204" pitchFamily="34" charset="0"/>
                <a:cs typeface="Arial" panose="020B0604020202020204" pitchFamily="34" charset="0"/>
              </a:rPr>
              <a:t> för ett </a:t>
            </a:r>
            <a:r>
              <a:rPr lang="fi-FI" sz="2950" dirty="0" err="1" smtClean="0">
                <a:solidFill>
                  <a:schemeClr val="bg1">
                    <a:lumMod val="50000"/>
                  </a:schemeClr>
                </a:solidFill>
                <a:latin typeface="Arial Black" panose="020B0A04020102020204" pitchFamily="34" charset="0"/>
                <a:cs typeface="Arial" panose="020B0604020202020204" pitchFamily="34" charset="0"/>
              </a:rPr>
              <a:t>otaligt</a:t>
            </a:r>
            <a:r>
              <a:rPr lang="fi-FI" sz="2950" dirty="0" smtClean="0">
                <a:solidFill>
                  <a:schemeClr val="bg1">
                    <a:lumMod val="50000"/>
                  </a:schemeClr>
                </a:solidFill>
                <a:latin typeface="Arial Black" panose="020B0A04020102020204" pitchFamily="34" charset="0"/>
                <a:cs typeface="Arial" panose="020B0604020202020204" pitchFamily="34" charset="0"/>
              </a:rPr>
              <a:t> </a:t>
            </a:r>
            <a:r>
              <a:rPr lang="fi-FI" sz="2950" dirty="0" err="1" smtClean="0">
                <a:solidFill>
                  <a:schemeClr val="bg1">
                    <a:lumMod val="50000"/>
                  </a:schemeClr>
                </a:solidFill>
                <a:latin typeface="Arial Black" panose="020B0A04020102020204" pitchFamily="34" charset="0"/>
                <a:cs typeface="Arial" panose="020B0604020202020204" pitchFamily="34" charset="0"/>
              </a:rPr>
              <a:t>antal</a:t>
            </a:r>
            <a:r>
              <a:rPr lang="fi-FI" sz="2950" dirty="0" smtClean="0">
                <a:solidFill>
                  <a:schemeClr val="bg1">
                    <a:lumMod val="50000"/>
                  </a:schemeClr>
                </a:solidFill>
                <a:latin typeface="Arial Black" panose="020B0A04020102020204" pitchFamily="34" charset="0"/>
                <a:cs typeface="Arial" panose="020B0604020202020204" pitchFamily="34" charset="0"/>
              </a:rPr>
              <a:t> </a:t>
            </a:r>
            <a:r>
              <a:rPr lang="fi-FI" sz="2950" dirty="0" err="1" smtClean="0">
                <a:solidFill>
                  <a:schemeClr val="bg1">
                    <a:lumMod val="50000"/>
                  </a:schemeClr>
                </a:solidFill>
                <a:latin typeface="Arial Black" panose="020B0A04020102020204" pitchFamily="34" charset="0"/>
                <a:cs typeface="Arial" panose="020B0604020202020204" pitchFamily="34" charset="0"/>
              </a:rPr>
              <a:t>arter</a:t>
            </a:r>
            <a:endParaRPr lang="fi-FI" sz="2950" dirty="0" smtClean="0">
              <a:solidFill>
                <a:schemeClr val="bg1">
                  <a:lumMod val="50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952936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10" name="Tekstiruutu 9"/>
          <p:cNvSpPr txBox="1"/>
          <p:nvPr/>
        </p:nvSpPr>
        <p:spPr>
          <a:xfrm>
            <a:off x="3804820" y="4073356"/>
            <a:ext cx="1961606" cy="338554"/>
          </a:xfrm>
          <a:prstGeom prst="rect">
            <a:avLst/>
          </a:prstGeom>
          <a:noFill/>
        </p:spPr>
        <p:txBody>
          <a:bodyPr wrap="square" rtlCol="0">
            <a:spAutoFit/>
          </a:bodyPr>
          <a:lstStyle/>
          <a:p>
            <a:pPr algn="ctr"/>
            <a:r>
              <a:rPr lang="fi-FI" sz="1600" dirty="0" err="1" smtClean="0">
                <a:solidFill>
                  <a:schemeClr val="bg1"/>
                </a:solidFill>
                <a:latin typeface="Arial Black" panose="020B0A04020102020204" pitchFamily="34" charset="0"/>
                <a:cs typeface="Arial" panose="020B0604020202020204" pitchFamily="34" charset="0"/>
              </a:rPr>
              <a:t>Skogsarbetare</a:t>
            </a:r>
            <a:endParaRPr lang="fi-FI" sz="1600" dirty="0" smtClean="0">
              <a:solidFill>
                <a:schemeClr val="bg1"/>
              </a:solidFill>
              <a:latin typeface="Arial Black" panose="020B0A04020102020204" pitchFamily="34" charset="0"/>
              <a:cs typeface="Arial" panose="020B0604020202020204" pitchFamily="34" charset="0"/>
            </a:endParaRPr>
          </a:p>
        </p:txBody>
      </p:sp>
      <p:sp>
        <p:nvSpPr>
          <p:cNvPr id="11" name="Tekstiruutu 10"/>
          <p:cNvSpPr txBox="1"/>
          <p:nvPr/>
        </p:nvSpPr>
        <p:spPr>
          <a:xfrm>
            <a:off x="7429104" y="3636313"/>
            <a:ext cx="1849921" cy="461665"/>
          </a:xfrm>
          <a:prstGeom prst="rect">
            <a:avLst/>
          </a:prstGeom>
          <a:noFill/>
        </p:spPr>
        <p:txBody>
          <a:bodyPr wrap="square" rtlCol="0">
            <a:spAutoFit/>
          </a:bodyPr>
          <a:lstStyle/>
          <a:p>
            <a:pPr algn="ctr"/>
            <a:r>
              <a:rPr lang="fi-FI" sz="2400" dirty="0" err="1" smtClean="0">
                <a:solidFill>
                  <a:schemeClr val="bg1"/>
                </a:solidFill>
                <a:latin typeface="Arial Black" panose="020B0A04020102020204" pitchFamily="34" charset="0"/>
                <a:cs typeface="Arial" panose="020B0604020202020204" pitchFamily="34" charset="0"/>
              </a:rPr>
              <a:t>Forskare</a:t>
            </a:r>
            <a:endParaRPr lang="fi-FI" sz="2400" dirty="0" smtClean="0">
              <a:solidFill>
                <a:schemeClr val="bg1"/>
              </a:solidFill>
              <a:latin typeface="Arial Black" panose="020B0A04020102020204" pitchFamily="34" charset="0"/>
              <a:cs typeface="Arial" panose="020B0604020202020204" pitchFamily="34" charset="0"/>
            </a:endParaRPr>
          </a:p>
        </p:txBody>
      </p:sp>
      <p:sp>
        <p:nvSpPr>
          <p:cNvPr id="13" name="Tekstiruutu 12"/>
          <p:cNvSpPr txBox="1"/>
          <p:nvPr/>
        </p:nvSpPr>
        <p:spPr>
          <a:xfrm>
            <a:off x="-215503" y="5456092"/>
            <a:ext cx="2590230" cy="584775"/>
          </a:xfrm>
          <a:prstGeom prst="rect">
            <a:avLst/>
          </a:prstGeom>
          <a:noFill/>
        </p:spPr>
        <p:txBody>
          <a:bodyPr wrap="square" rtlCol="0">
            <a:spAutoFit/>
          </a:bodyPr>
          <a:lstStyle/>
          <a:p>
            <a:pPr algn="ctr"/>
            <a:r>
              <a:rPr lang="fi-FI" sz="3200" dirty="0" err="1" smtClean="0">
                <a:solidFill>
                  <a:schemeClr val="bg1"/>
                </a:solidFill>
                <a:latin typeface="Arial Black" panose="020B0A04020102020204" pitchFamily="34" charset="0"/>
                <a:cs typeface="Arial" panose="020B0604020202020204" pitchFamily="34" charset="0"/>
              </a:rPr>
              <a:t>Arborist</a:t>
            </a:r>
            <a:endParaRPr lang="fi-FI" sz="2800" dirty="0" smtClean="0">
              <a:solidFill>
                <a:schemeClr val="bg1"/>
              </a:solidFill>
              <a:latin typeface="Arial Black" panose="020B0A04020102020204" pitchFamily="34" charset="0"/>
              <a:cs typeface="Arial" panose="020B0604020202020204" pitchFamily="34" charset="0"/>
            </a:endParaRPr>
          </a:p>
        </p:txBody>
      </p:sp>
      <p:sp>
        <p:nvSpPr>
          <p:cNvPr id="14" name="Tekstiruutu 13"/>
          <p:cNvSpPr txBox="1"/>
          <p:nvPr/>
        </p:nvSpPr>
        <p:spPr>
          <a:xfrm>
            <a:off x="2053779" y="3625860"/>
            <a:ext cx="3166293"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Skogsbruksingenjör</a:t>
            </a:r>
            <a:endParaRPr lang="fi-FI" sz="2000" dirty="0" smtClean="0">
              <a:solidFill>
                <a:schemeClr val="bg1"/>
              </a:solidFill>
              <a:latin typeface="Arial Black" panose="020B0A04020102020204" pitchFamily="34" charset="0"/>
              <a:cs typeface="Arial" panose="020B0604020202020204" pitchFamily="34" charset="0"/>
            </a:endParaRPr>
          </a:p>
        </p:txBody>
      </p:sp>
      <p:sp>
        <p:nvSpPr>
          <p:cNvPr id="15" name="Tekstiruutu 14"/>
          <p:cNvSpPr txBox="1"/>
          <p:nvPr/>
        </p:nvSpPr>
        <p:spPr>
          <a:xfrm>
            <a:off x="5429457" y="4211548"/>
            <a:ext cx="3783990" cy="646331"/>
          </a:xfrm>
          <a:prstGeom prst="rect">
            <a:avLst/>
          </a:prstGeom>
          <a:noFill/>
        </p:spPr>
        <p:txBody>
          <a:bodyPr wrap="square" rtlCol="0">
            <a:spAutoFit/>
          </a:bodyPr>
          <a:lstStyle/>
          <a:p>
            <a:pPr algn="ctr"/>
            <a:r>
              <a:rPr lang="fi-FI" sz="3600" dirty="0" err="1" smtClean="0">
                <a:solidFill>
                  <a:schemeClr val="bg1"/>
                </a:solidFill>
                <a:latin typeface="Arial Black" panose="020B0A04020102020204" pitchFamily="34" charset="0"/>
                <a:cs typeface="Arial" panose="020B0604020202020204" pitchFamily="34" charset="0"/>
              </a:rPr>
              <a:t>Forstmästare</a:t>
            </a:r>
            <a:endParaRPr lang="fi-FI" sz="3200" dirty="0" smtClean="0">
              <a:solidFill>
                <a:schemeClr val="bg1"/>
              </a:solidFill>
              <a:latin typeface="Arial Black" panose="020B0A04020102020204" pitchFamily="34" charset="0"/>
              <a:cs typeface="Arial" panose="020B0604020202020204" pitchFamily="34" charset="0"/>
            </a:endParaRPr>
          </a:p>
        </p:txBody>
      </p:sp>
      <p:sp>
        <p:nvSpPr>
          <p:cNvPr id="16" name="Tekstiruutu 15"/>
          <p:cNvSpPr txBox="1"/>
          <p:nvPr/>
        </p:nvSpPr>
        <p:spPr>
          <a:xfrm>
            <a:off x="3637098" y="4417948"/>
            <a:ext cx="1798998" cy="523220"/>
          </a:xfrm>
          <a:prstGeom prst="rect">
            <a:avLst/>
          </a:prstGeom>
          <a:noFill/>
        </p:spPr>
        <p:txBody>
          <a:bodyPr wrap="square" rtlCol="0">
            <a:spAutoFit/>
          </a:bodyPr>
          <a:lstStyle/>
          <a:p>
            <a:pPr algn="ctr"/>
            <a:r>
              <a:rPr lang="fi-FI" sz="2800" dirty="0" err="1" smtClean="0">
                <a:solidFill>
                  <a:schemeClr val="bg1"/>
                </a:solidFill>
                <a:latin typeface="Arial Black" panose="020B0A04020102020204" pitchFamily="34" charset="0"/>
                <a:cs typeface="Arial" panose="020B0604020202020204" pitchFamily="34" charset="0"/>
              </a:rPr>
              <a:t>Biolog</a:t>
            </a:r>
            <a:endParaRPr lang="fi-FI" sz="2000" dirty="0" smtClean="0">
              <a:solidFill>
                <a:schemeClr val="bg1"/>
              </a:solidFill>
              <a:latin typeface="Arial Black" panose="020B0A04020102020204" pitchFamily="34" charset="0"/>
              <a:cs typeface="Arial" panose="020B0604020202020204" pitchFamily="34" charset="0"/>
            </a:endParaRPr>
          </a:p>
        </p:txBody>
      </p:sp>
      <p:sp>
        <p:nvSpPr>
          <p:cNvPr id="17" name="Tekstiruutu 16"/>
          <p:cNvSpPr txBox="1"/>
          <p:nvPr/>
        </p:nvSpPr>
        <p:spPr>
          <a:xfrm>
            <a:off x="3815916" y="4797152"/>
            <a:ext cx="2556284" cy="538609"/>
          </a:xfrm>
          <a:prstGeom prst="rect">
            <a:avLst/>
          </a:prstGeom>
          <a:noFill/>
        </p:spPr>
        <p:txBody>
          <a:bodyPr wrap="square" rtlCol="0">
            <a:spAutoFit/>
          </a:bodyPr>
          <a:lstStyle/>
          <a:p>
            <a:pPr algn="ctr"/>
            <a:r>
              <a:rPr lang="fi-FI" sz="2900" dirty="0" err="1" smtClean="0">
                <a:solidFill>
                  <a:schemeClr val="bg1"/>
                </a:solidFill>
                <a:latin typeface="Arial Black" panose="020B0A04020102020204" pitchFamily="34" charset="0"/>
                <a:cs typeface="Arial" panose="020B0604020202020204" pitchFamily="34" charset="0"/>
              </a:rPr>
              <a:t>Laborant</a:t>
            </a:r>
            <a:endParaRPr lang="fi-FI" sz="2900" dirty="0" smtClean="0">
              <a:solidFill>
                <a:schemeClr val="bg1"/>
              </a:solidFill>
              <a:latin typeface="Arial Black" panose="020B0A04020102020204" pitchFamily="34" charset="0"/>
              <a:cs typeface="Arial" panose="020B0604020202020204" pitchFamily="34" charset="0"/>
            </a:endParaRPr>
          </a:p>
        </p:txBody>
      </p:sp>
      <p:sp>
        <p:nvSpPr>
          <p:cNvPr id="19" name="Tekstiruutu 18"/>
          <p:cNvSpPr txBox="1"/>
          <p:nvPr/>
        </p:nvSpPr>
        <p:spPr>
          <a:xfrm>
            <a:off x="-22275" y="6339369"/>
            <a:ext cx="3874195" cy="523220"/>
          </a:xfrm>
          <a:prstGeom prst="rect">
            <a:avLst/>
          </a:prstGeom>
          <a:noFill/>
        </p:spPr>
        <p:txBody>
          <a:bodyPr wrap="square" rtlCol="0">
            <a:spAutoFit/>
          </a:bodyPr>
          <a:lstStyle/>
          <a:p>
            <a:pPr algn="ctr"/>
            <a:r>
              <a:rPr lang="fi-FI" sz="2800" dirty="0" err="1" smtClean="0">
                <a:solidFill>
                  <a:schemeClr val="bg1"/>
                </a:solidFill>
                <a:latin typeface="Arial Black" panose="020B0A04020102020204" pitchFamily="34" charset="0"/>
                <a:cs typeface="Arial" panose="020B0604020202020204" pitchFamily="34" charset="0"/>
              </a:rPr>
              <a:t>Miljövårdare</a:t>
            </a:r>
            <a:endParaRPr lang="fi-FI" sz="2400" dirty="0" smtClean="0">
              <a:solidFill>
                <a:schemeClr val="bg1"/>
              </a:solidFill>
              <a:latin typeface="Arial Black" panose="020B0A04020102020204" pitchFamily="34" charset="0"/>
              <a:cs typeface="Arial" panose="020B0604020202020204" pitchFamily="34" charset="0"/>
            </a:endParaRPr>
          </a:p>
        </p:txBody>
      </p:sp>
      <p:sp>
        <p:nvSpPr>
          <p:cNvPr id="20" name="Tekstiruutu 19"/>
          <p:cNvSpPr txBox="1"/>
          <p:nvPr/>
        </p:nvSpPr>
        <p:spPr>
          <a:xfrm>
            <a:off x="-180528" y="4025970"/>
            <a:ext cx="2627574" cy="338554"/>
          </a:xfrm>
          <a:prstGeom prst="rect">
            <a:avLst/>
          </a:prstGeom>
          <a:noFill/>
        </p:spPr>
        <p:txBody>
          <a:bodyPr wrap="square" rtlCol="0">
            <a:spAutoFit/>
          </a:bodyPr>
          <a:lstStyle/>
          <a:p>
            <a:pPr algn="ctr"/>
            <a:r>
              <a:rPr lang="fi-FI" sz="1600" dirty="0" err="1" smtClean="0">
                <a:solidFill>
                  <a:schemeClr val="bg1"/>
                </a:solidFill>
                <a:latin typeface="Arial Black" panose="020B0A04020102020204" pitchFamily="34" charset="0"/>
                <a:cs typeface="Arial" panose="020B0604020202020204" pitchFamily="34" charset="0"/>
              </a:rPr>
              <a:t>Produktionsingenjör</a:t>
            </a:r>
            <a:endParaRPr lang="fi-FI" sz="1600" dirty="0" smtClean="0">
              <a:solidFill>
                <a:schemeClr val="bg1"/>
              </a:solidFill>
              <a:latin typeface="Arial Black" panose="020B0A04020102020204" pitchFamily="34" charset="0"/>
              <a:cs typeface="Arial" panose="020B0604020202020204" pitchFamily="34" charset="0"/>
            </a:endParaRPr>
          </a:p>
        </p:txBody>
      </p:sp>
      <p:sp>
        <p:nvSpPr>
          <p:cNvPr id="21" name="Tekstiruutu 20"/>
          <p:cNvSpPr txBox="1"/>
          <p:nvPr/>
        </p:nvSpPr>
        <p:spPr>
          <a:xfrm>
            <a:off x="3635896" y="6261119"/>
            <a:ext cx="5544616" cy="584775"/>
          </a:xfrm>
          <a:prstGeom prst="rect">
            <a:avLst/>
          </a:prstGeom>
          <a:noFill/>
        </p:spPr>
        <p:txBody>
          <a:bodyPr wrap="square" rtlCol="0">
            <a:spAutoFit/>
          </a:bodyPr>
          <a:lstStyle/>
          <a:p>
            <a:pPr algn="ctr"/>
            <a:r>
              <a:rPr lang="fi-FI" sz="3200" dirty="0" err="1" smtClean="0">
                <a:solidFill>
                  <a:schemeClr val="bg1"/>
                </a:solidFill>
                <a:latin typeface="Arial Black" panose="020B0A04020102020204" pitchFamily="34" charset="0"/>
                <a:cs typeface="Arial" panose="020B0604020202020204" pitchFamily="34" charset="0"/>
              </a:rPr>
              <a:t>Skogsmaskinsförare</a:t>
            </a:r>
            <a:endParaRPr lang="fi-FI" sz="2800" dirty="0" smtClean="0">
              <a:solidFill>
                <a:schemeClr val="bg1"/>
              </a:solidFill>
              <a:latin typeface="Arial Black" panose="020B0A04020102020204" pitchFamily="34" charset="0"/>
              <a:cs typeface="Arial" panose="020B0604020202020204" pitchFamily="34" charset="0"/>
            </a:endParaRPr>
          </a:p>
        </p:txBody>
      </p:sp>
      <p:sp>
        <p:nvSpPr>
          <p:cNvPr id="22" name="Tekstiruutu 21"/>
          <p:cNvSpPr txBox="1"/>
          <p:nvPr/>
        </p:nvSpPr>
        <p:spPr>
          <a:xfrm>
            <a:off x="-324544" y="4407835"/>
            <a:ext cx="2590230" cy="461665"/>
          </a:xfrm>
          <a:prstGeom prst="rect">
            <a:avLst/>
          </a:prstGeom>
          <a:noFill/>
        </p:spPr>
        <p:txBody>
          <a:bodyPr wrap="square" rtlCol="0">
            <a:spAutoFit/>
          </a:bodyPr>
          <a:lstStyle/>
          <a:p>
            <a:pPr algn="ctr"/>
            <a:r>
              <a:rPr lang="fi-FI" sz="2400" dirty="0" smtClean="0">
                <a:solidFill>
                  <a:schemeClr val="bg1"/>
                </a:solidFill>
                <a:latin typeface="Arial Black" panose="020B0A04020102020204" pitchFamily="34" charset="0"/>
                <a:cs typeface="Arial" panose="020B0604020202020204" pitchFamily="34" charset="0"/>
              </a:rPr>
              <a:t>Designer</a:t>
            </a:r>
            <a:endParaRPr lang="fi-FI" sz="2000" dirty="0" smtClean="0">
              <a:solidFill>
                <a:schemeClr val="bg1"/>
              </a:solidFill>
              <a:latin typeface="Arial Black" panose="020B0A04020102020204" pitchFamily="34" charset="0"/>
              <a:cs typeface="Arial" panose="020B0604020202020204" pitchFamily="34" charset="0"/>
            </a:endParaRPr>
          </a:p>
        </p:txBody>
      </p:sp>
      <p:sp>
        <p:nvSpPr>
          <p:cNvPr id="23" name="Tekstiruutu 22"/>
          <p:cNvSpPr txBox="1"/>
          <p:nvPr/>
        </p:nvSpPr>
        <p:spPr>
          <a:xfrm>
            <a:off x="4572000" y="5636460"/>
            <a:ext cx="3383348" cy="430887"/>
          </a:xfrm>
          <a:prstGeom prst="rect">
            <a:avLst/>
          </a:prstGeom>
          <a:noFill/>
        </p:spPr>
        <p:txBody>
          <a:bodyPr wrap="square" rtlCol="0">
            <a:spAutoFit/>
          </a:bodyPr>
          <a:lstStyle/>
          <a:p>
            <a:pPr algn="ctr"/>
            <a:r>
              <a:rPr lang="fi-FI" sz="2200" dirty="0" err="1" smtClean="0">
                <a:solidFill>
                  <a:schemeClr val="bg1"/>
                </a:solidFill>
                <a:latin typeface="Arial Black" panose="020B0A04020102020204" pitchFamily="34" charset="0"/>
                <a:cs typeface="Arial" panose="020B0604020202020204" pitchFamily="34" charset="0"/>
              </a:rPr>
              <a:t>Energi-ingenjör</a:t>
            </a:r>
            <a:endParaRPr lang="fi-FI" sz="2200" dirty="0" smtClean="0">
              <a:solidFill>
                <a:schemeClr val="bg1"/>
              </a:solidFill>
              <a:latin typeface="Arial Black" panose="020B0A04020102020204" pitchFamily="34" charset="0"/>
              <a:cs typeface="Arial" panose="020B0604020202020204" pitchFamily="34" charset="0"/>
            </a:endParaRPr>
          </a:p>
        </p:txBody>
      </p:sp>
      <p:sp>
        <p:nvSpPr>
          <p:cNvPr id="24" name="Tekstiruutu 23"/>
          <p:cNvSpPr txBox="1"/>
          <p:nvPr/>
        </p:nvSpPr>
        <p:spPr>
          <a:xfrm>
            <a:off x="-252536" y="4858707"/>
            <a:ext cx="4406275"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Producent</a:t>
            </a:r>
            <a:r>
              <a:rPr lang="fi-FI" sz="2000" dirty="0" smtClean="0">
                <a:solidFill>
                  <a:schemeClr val="bg1"/>
                </a:solidFill>
                <a:latin typeface="Arial Black" panose="020B0A04020102020204" pitchFamily="34" charset="0"/>
                <a:cs typeface="Arial" panose="020B0604020202020204" pitchFamily="34" charset="0"/>
              </a:rPr>
              <a:t> för </a:t>
            </a:r>
            <a:r>
              <a:rPr lang="fi-FI" sz="2000" dirty="0" err="1" smtClean="0">
                <a:solidFill>
                  <a:schemeClr val="bg1"/>
                </a:solidFill>
                <a:latin typeface="Arial Black" panose="020B0A04020102020204" pitchFamily="34" charset="0"/>
                <a:cs typeface="Arial" panose="020B0604020202020204" pitchFamily="34" charset="0"/>
              </a:rPr>
              <a:t>skogsenergi</a:t>
            </a:r>
            <a:endParaRPr lang="fi-FI" sz="2000" dirty="0" smtClean="0">
              <a:solidFill>
                <a:schemeClr val="bg1"/>
              </a:solidFill>
              <a:latin typeface="Arial Black" panose="020B0A04020102020204" pitchFamily="34" charset="0"/>
              <a:cs typeface="Arial" panose="020B0604020202020204" pitchFamily="34" charset="0"/>
            </a:endParaRPr>
          </a:p>
        </p:txBody>
      </p:sp>
      <p:sp>
        <p:nvSpPr>
          <p:cNvPr id="26" name="Tekstiruutu 25"/>
          <p:cNvSpPr txBox="1"/>
          <p:nvPr/>
        </p:nvSpPr>
        <p:spPr>
          <a:xfrm>
            <a:off x="-180528" y="3628110"/>
            <a:ext cx="2520280"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Naturguide</a:t>
            </a:r>
            <a:endParaRPr lang="fi-FI" dirty="0" smtClean="0">
              <a:solidFill>
                <a:schemeClr val="bg1"/>
              </a:solidFill>
              <a:latin typeface="Arial Black" panose="020B0A04020102020204" pitchFamily="34" charset="0"/>
              <a:cs typeface="Arial" panose="020B0604020202020204" pitchFamily="34" charset="0"/>
            </a:endParaRPr>
          </a:p>
        </p:txBody>
      </p:sp>
      <p:sp>
        <p:nvSpPr>
          <p:cNvPr id="27" name="Tekstiruutu 26"/>
          <p:cNvSpPr txBox="1"/>
          <p:nvPr/>
        </p:nvSpPr>
        <p:spPr>
          <a:xfrm>
            <a:off x="-252536" y="5981218"/>
            <a:ext cx="2956933"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Pappersingenjör</a:t>
            </a:r>
            <a:endParaRPr lang="fi-FI" dirty="0" smtClean="0">
              <a:solidFill>
                <a:schemeClr val="bg1"/>
              </a:solidFill>
              <a:latin typeface="Arial Black" panose="020B0A04020102020204" pitchFamily="34" charset="0"/>
              <a:cs typeface="Arial" panose="020B0604020202020204" pitchFamily="34" charset="0"/>
            </a:endParaRPr>
          </a:p>
        </p:txBody>
      </p:sp>
      <p:sp>
        <p:nvSpPr>
          <p:cNvPr id="28" name="Tekstiruutu 27"/>
          <p:cNvSpPr txBox="1"/>
          <p:nvPr/>
        </p:nvSpPr>
        <p:spPr>
          <a:xfrm>
            <a:off x="6082379" y="4781666"/>
            <a:ext cx="3170141" cy="492443"/>
          </a:xfrm>
          <a:prstGeom prst="rect">
            <a:avLst/>
          </a:prstGeom>
          <a:noFill/>
        </p:spPr>
        <p:txBody>
          <a:bodyPr wrap="square" rtlCol="0">
            <a:spAutoFit/>
          </a:bodyPr>
          <a:lstStyle/>
          <a:p>
            <a:pPr algn="ctr"/>
            <a:r>
              <a:rPr lang="fi-FI" sz="2600" dirty="0" err="1" smtClean="0">
                <a:solidFill>
                  <a:schemeClr val="bg1"/>
                </a:solidFill>
                <a:latin typeface="Arial Black" panose="020B0A04020102020204" pitchFamily="34" charset="0"/>
                <a:cs typeface="Arial" panose="020B0604020202020204" pitchFamily="34" charset="0"/>
              </a:rPr>
              <a:t>Uppköpare</a:t>
            </a:r>
            <a:endParaRPr lang="fi-FI" sz="2600" dirty="0" smtClean="0">
              <a:solidFill>
                <a:schemeClr val="bg1"/>
              </a:solidFill>
              <a:latin typeface="Arial Black" panose="020B0A04020102020204" pitchFamily="34" charset="0"/>
              <a:cs typeface="Arial" panose="020B0604020202020204" pitchFamily="34" charset="0"/>
            </a:endParaRPr>
          </a:p>
        </p:txBody>
      </p:sp>
      <p:sp>
        <p:nvSpPr>
          <p:cNvPr id="29" name="Tekstiruutu 28"/>
          <p:cNvSpPr txBox="1"/>
          <p:nvPr/>
        </p:nvSpPr>
        <p:spPr>
          <a:xfrm>
            <a:off x="5039875" y="3659849"/>
            <a:ext cx="2627574" cy="307777"/>
          </a:xfrm>
          <a:prstGeom prst="rect">
            <a:avLst/>
          </a:prstGeom>
          <a:noFill/>
        </p:spPr>
        <p:txBody>
          <a:bodyPr wrap="square" rtlCol="0">
            <a:spAutoFit/>
          </a:bodyPr>
          <a:lstStyle/>
          <a:p>
            <a:pPr algn="ctr"/>
            <a:r>
              <a:rPr lang="fi-FI" sz="1400" dirty="0" err="1" smtClean="0">
                <a:solidFill>
                  <a:schemeClr val="bg1"/>
                </a:solidFill>
                <a:latin typeface="Arial Black" panose="020B0A04020102020204" pitchFamily="34" charset="0"/>
                <a:cs typeface="Arial" panose="020B0604020202020204" pitchFamily="34" charset="0"/>
              </a:rPr>
              <a:t>Naturtillgångsproducent</a:t>
            </a:r>
            <a:endParaRPr lang="fi-FI" sz="1400" dirty="0" smtClean="0">
              <a:solidFill>
                <a:schemeClr val="bg1"/>
              </a:solidFill>
              <a:latin typeface="Arial Black" panose="020B0A04020102020204" pitchFamily="34" charset="0"/>
              <a:cs typeface="Arial" panose="020B0604020202020204" pitchFamily="34" charset="0"/>
            </a:endParaRPr>
          </a:p>
        </p:txBody>
      </p:sp>
      <p:sp>
        <p:nvSpPr>
          <p:cNvPr id="30" name="Tekstiruutu 29"/>
          <p:cNvSpPr txBox="1"/>
          <p:nvPr/>
        </p:nvSpPr>
        <p:spPr>
          <a:xfrm>
            <a:off x="5477429" y="3960609"/>
            <a:ext cx="2761148" cy="369332"/>
          </a:xfrm>
          <a:prstGeom prst="rect">
            <a:avLst/>
          </a:prstGeom>
          <a:noFill/>
        </p:spPr>
        <p:txBody>
          <a:bodyPr wrap="square" rtlCol="0">
            <a:spAutoFit/>
          </a:bodyPr>
          <a:lstStyle/>
          <a:p>
            <a:pPr algn="ctr"/>
            <a:r>
              <a:rPr lang="fi-FI" dirty="0" err="1" smtClean="0">
                <a:solidFill>
                  <a:schemeClr val="bg1"/>
                </a:solidFill>
                <a:latin typeface="Arial Black" panose="020B0A04020102020204" pitchFamily="34" charset="0"/>
                <a:cs typeface="Arial" panose="020B0604020202020204" pitchFamily="34" charset="0"/>
              </a:rPr>
              <a:t>Industrisnickare</a:t>
            </a:r>
            <a:endParaRPr lang="fi-FI" dirty="0" smtClean="0">
              <a:solidFill>
                <a:schemeClr val="bg1"/>
              </a:solidFill>
              <a:latin typeface="Arial Black" panose="020B0A04020102020204" pitchFamily="34" charset="0"/>
              <a:cs typeface="Arial" panose="020B0604020202020204" pitchFamily="34" charset="0"/>
            </a:endParaRPr>
          </a:p>
        </p:txBody>
      </p:sp>
      <p:sp>
        <p:nvSpPr>
          <p:cNvPr id="31" name="Tekstiruutu 30"/>
          <p:cNvSpPr txBox="1"/>
          <p:nvPr/>
        </p:nvSpPr>
        <p:spPr>
          <a:xfrm>
            <a:off x="6512296" y="5222776"/>
            <a:ext cx="2519282"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Processvårdare</a:t>
            </a:r>
            <a:endParaRPr lang="fi-FI" dirty="0" smtClean="0">
              <a:solidFill>
                <a:schemeClr val="bg1"/>
              </a:solidFill>
              <a:latin typeface="Arial Black" panose="020B0A04020102020204" pitchFamily="34" charset="0"/>
              <a:cs typeface="Arial" panose="020B0604020202020204" pitchFamily="34" charset="0"/>
            </a:endParaRPr>
          </a:p>
        </p:txBody>
      </p:sp>
      <p:sp>
        <p:nvSpPr>
          <p:cNvPr id="32" name="Tekstiruutu 31"/>
          <p:cNvSpPr txBox="1"/>
          <p:nvPr/>
        </p:nvSpPr>
        <p:spPr>
          <a:xfrm>
            <a:off x="2071938" y="4114498"/>
            <a:ext cx="2092506"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Informatör</a:t>
            </a:r>
            <a:endParaRPr lang="fi-FI" dirty="0" smtClean="0">
              <a:solidFill>
                <a:schemeClr val="bg1"/>
              </a:solidFill>
              <a:latin typeface="Arial Black" panose="020B0A04020102020204" pitchFamily="34" charset="0"/>
              <a:cs typeface="Arial" panose="020B0604020202020204" pitchFamily="34" charset="0"/>
            </a:endParaRPr>
          </a:p>
        </p:txBody>
      </p:sp>
      <p:sp>
        <p:nvSpPr>
          <p:cNvPr id="34" name="Tekstiruutu 33"/>
          <p:cNvSpPr txBox="1"/>
          <p:nvPr/>
        </p:nvSpPr>
        <p:spPr>
          <a:xfrm>
            <a:off x="2053779" y="6025487"/>
            <a:ext cx="3712647" cy="369332"/>
          </a:xfrm>
          <a:prstGeom prst="rect">
            <a:avLst/>
          </a:prstGeom>
          <a:noFill/>
        </p:spPr>
        <p:txBody>
          <a:bodyPr wrap="square" rtlCol="0">
            <a:spAutoFit/>
          </a:bodyPr>
          <a:lstStyle/>
          <a:p>
            <a:pPr algn="ctr"/>
            <a:r>
              <a:rPr lang="fi-FI" dirty="0" err="1" smtClean="0">
                <a:solidFill>
                  <a:schemeClr val="bg1"/>
                </a:solidFill>
                <a:latin typeface="Arial Black" panose="020B0A04020102020204" pitchFamily="34" charset="0"/>
                <a:cs typeface="Arial" panose="020B0604020202020204" pitchFamily="34" charset="0"/>
              </a:rPr>
              <a:t>Kemitekniksingenjör</a:t>
            </a:r>
            <a:endParaRPr lang="fi-FI" dirty="0" smtClean="0">
              <a:solidFill>
                <a:schemeClr val="bg1"/>
              </a:solidFill>
              <a:latin typeface="Arial Black" panose="020B0A04020102020204" pitchFamily="34" charset="0"/>
              <a:cs typeface="Arial" panose="020B0604020202020204" pitchFamily="34" charset="0"/>
            </a:endParaRPr>
          </a:p>
        </p:txBody>
      </p:sp>
      <p:sp>
        <p:nvSpPr>
          <p:cNvPr id="35" name="Tekstiruutu 34"/>
          <p:cNvSpPr txBox="1"/>
          <p:nvPr/>
        </p:nvSpPr>
        <p:spPr>
          <a:xfrm>
            <a:off x="5448081" y="6010098"/>
            <a:ext cx="3500959" cy="400110"/>
          </a:xfrm>
          <a:prstGeom prst="rect">
            <a:avLst/>
          </a:prstGeom>
          <a:noFill/>
        </p:spPr>
        <p:txBody>
          <a:bodyPr wrap="square" rtlCol="0">
            <a:spAutoFit/>
          </a:bodyPr>
          <a:lstStyle/>
          <a:p>
            <a:pPr algn="ctr"/>
            <a:r>
              <a:rPr lang="fi-FI" sz="2000" dirty="0" err="1" smtClean="0">
                <a:solidFill>
                  <a:schemeClr val="bg1"/>
                </a:solidFill>
                <a:latin typeface="Arial Black" panose="020B0A04020102020204" pitchFamily="34" charset="0"/>
                <a:cs typeface="Arial" panose="020B0604020202020204" pitchFamily="34" charset="0"/>
              </a:rPr>
              <a:t>Skogsmaskinsmontör</a:t>
            </a:r>
            <a:endParaRPr lang="fi-FI" sz="2000" dirty="0" smtClean="0">
              <a:solidFill>
                <a:schemeClr val="bg1"/>
              </a:solidFill>
              <a:latin typeface="Arial Black" panose="020B0A04020102020204" pitchFamily="34" charset="0"/>
              <a:cs typeface="Arial" panose="020B0604020202020204" pitchFamily="34" charset="0"/>
            </a:endParaRPr>
          </a:p>
        </p:txBody>
      </p:sp>
      <p:sp>
        <p:nvSpPr>
          <p:cNvPr id="36" name="Tekstiruutu 35"/>
          <p:cNvSpPr txBox="1"/>
          <p:nvPr/>
        </p:nvSpPr>
        <p:spPr>
          <a:xfrm>
            <a:off x="1845354" y="5645117"/>
            <a:ext cx="3468285" cy="369332"/>
          </a:xfrm>
          <a:prstGeom prst="rect">
            <a:avLst/>
          </a:prstGeom>
          <a:noFill/>
        </p:spPr>
        <p:txBody>
          <a:bodyPr wrap="square" rtlCol="0">
            <a:spAutoFit/>
          </a:bodyPr>
          <a:lstStyle/>
          <a:p>
            <a:pPr algn="ctr"/>
            <a:r>
              <a:rPr lang="fi-FI" dirty="0" smtClean="0">
                <a:solidFill>
                  <a:schemeClr val="bg1"/>
                </a:solidFill>
                <a:latin typeface="Arial Black" panose="020B0A04020102020204" pitchFamily="34" charset="0"/>
                <a:cs typeface="Arial" panose="020B0604020202020204" pitchFamily="34" charset="0"/>
              </a:rPr>
              <a:t>Natur- </a:t>
            </a:r>
            <a:r>
              <a:rPr lang="fi-FI" dirty="0" err="1" smtClean="0">
                <a:solidFill>
                  <a:schemeClr val="bg1"/>
                </a:solidFill>
                <a:latin typeface="Arial Black" panose="020B0A04020102020204" pitchFamily="34" charset="0"/>
                <a:cs typeface="Arial" panose="020B0604020202020204" pitchFamily="34" charset="0"/>
              </a:rPr>
              <a:t>och</a:t>
            </a:r>
            <a:r>
              <a:rPr lang="fi-FI" dirty="0" smtClean="0">
                <a:solidFill>
                  <a:schemeClr val="bg1"/>
                </a:solidFill>
                <a:latin typeface="Arial Black" panose="020B0A04020102020204" pitchFamily="34" charset="0"/>
                <a:cs typeface="Arial" panose="020B0604020202020204" pitchFamily="34" charset="0"/>
              </a:rPr>
              <a:t> </a:t>
            </a:r>
            <a:r>
              <a:rPr lang="fi-FI" dirty="0" err="1" smtClean="0">
                <a:solidFill>
                  <a:schemeClr val="bg1"/>
                </a:solidFill>
                <a:latin typeface="Arial Black" panose="020B0A04020102020204" pitchFamily="34" charset="0"/>
                <a:cs typeface="Arial" panose="020B0604020202020204" pitchFamily="34" charset="0"/>
              </a:rPr>
              <a:t>miljöguide</a:t>
            </a:r>
            <a:endParaRPr lang="fi-FI" dirty="0" smtClean="0">
              <a:solidFill>
                <a:schemeClr val="bg1"/>
              </a:solidFill>
              <a:latin typeface="Arial Black" panose="020B0A04020102020204" pitchFamily="34" charset="0"/>
              <a:cs typeface="Arial" panose="020B0604020202020204" pitchFamily="34" charset="0"/>
            </a:endParaRPr>
          </a:p>
        </p:txBody>
      </p:sp>
      <p:sp>
        <p:nvSpPr>
          <p:cNvPr id="37" name="Tekstiruutu 36"/>
          <p:cNvSpPr txBox="1"/>
          <p:nvPr/>
        </p:nvSpPr>
        <p:spPr>
          <a:xfrm>
            <a:off x="1547664" y="4448725"/>
            <a:ext cx="2590230" cy="461665"/>
          </a:xfrm>
          <a:prstGeom prst="rect">
            <a:avLst/>
          </a:prstGeom>
          <a:noFill/>
        </p:spPr>
        <p:txBody>
          <a:bodyPr wrap="square" rtlCol="0">
            <a:spAutoFit/>
          </a:bodyPr>
          <a:lstStyle/>
          <a:p>
            <a:pPr algn="ctr"/>
            <a:r>
              <a:rPr lang="fi-FI" sz="2400" dirty="0" err="1" smtClean="0">
                <a:solidFill>
                  <a:schemeClr val="bg1"/>
                </a:solidFill>
                <a:latin typeface="Arial Black" panose="020B0A04020102020204" pitchFamily="34" charset="0"/>
                <a:cs typeface="Arial" panose="020B0604020202020204" pitchFamily="34" charset="0"/>
              </a:rPr>
              <a:t>Arkitekt</a:t>
            </a:r>
            <a:endParaRPr lang="fi-FI" sz="2000" dirty="0" smtClean="0">
              <a:solidFill>
                <a:schemeClr val="bg1"/>
              </a:solidFill>
              <a:latin typeface="Arial Black" panose="020B0A04020102020204" pitchFamily="34" charset="0"/>
              <a:cs typeface="Arial" panose="020B0604020202020204" pitchFamily="34" charset="0"/>
            </a:endParaRPr>
          </a:p>
        </p:txBody>
      </p:sp>
      <p:sp>
        <p:nvSpPr>
          <p:cNvPr id="38" name="Tekstiruutu 37"/>
          <p:cNvSpPr txBox="1"/>
          <p:nvPr/>
        </p:nvSpPr>
        <p:spPr>
          <a:xfrm>
            <a:off x="1527045" y="5145832"/>
            <a:ext cx="4972826" cy="553998"/>
          </a:xfrm>
          <a:prstGeom prst="rect">
            <a:avLst/>
          </a:prstGeom>
          <a:noFill/>
        </p:spPr>
        <p:txBody>
          <a:bodyPr wrap="square" rtlCol="0">
            <a:spAutoFit/>
          </a:bodyPr>
          <a:lstStyle/>
          <a:p>
            <a:pPr algn="ctr"/>
            <a:r>
              <a:rPr lang="fi-FI" sz="3000" dirty="0" err="1" smtClean="0">
                <a:solidFill>
                  <a:schemeClr val="bg1"/>
                </a:solidFill>
                <a:latin typeface="Arial Black" panose="020B0A04020102020204" pitchFamily="34" charset="0"/>
                <a:cs typeface="Arial" panose="020B0604020202020204" pitchFamily="34" charset="0"/>
              </a:rPr>
              <a:t>Förpackningsdesigner</a:t>
            </a:r>
            <a:endParaRPr lang="fi-FI" sz="3000" dirty="0" smtClean="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39339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8" name="Tekstiruutu 7"/>
          <p:cNvSpPr txBox="1"/>
          <p:nvPr/>
        </p:nvSpPr>
        <p:spPr>
          <a:xfrm>
            <a:off x="2375756" y="4501569"/>
            <a:ext cx="4392488" cy="1015663"/>
          </a:xfrm>
          <a:prstGeom prst="rect">
            <a:avLst/>
          </a:prstGeom>
          <a:noFill/>
        </p:spPr>
        <p:txBody>
          <a:bodyPr wrap="square" rtlCol="0">
            <a:spAutoFit/>
          </a:bodyPr>
          <a:lstStyle/>
          <a:p>
            <a:pPr algn="ctr"/>
            <a:r>
              <a:rPr lang="fi-FI" sz="6000" dirty="0" err="1" smtClean="0">
                <a:solidFill>
                  <a:schemeClr val="bg1"/>
                </a:solidFill>
                <a:latin typeface="Arial Black" panose="020B0A04020102020204" pitchFamily="34" charset="0"/>
                <a:cs typeface="Arial" panose="020B0604020202020204" pitchFamily="34" charset="0"/>
              </a:rPr>
              <a:t>Tack</a:t>
            </a:r>
            <a:endParaRPr lang="fi-FI" sz="5400" dirty="0" smtClean="0">
              <a:solidFill>
                <a:schemeClr val="bg1"/>
              </a:solidFill>
              <a:latin typeface="Arial Black" panose="020B0A04020102020204" pitchFamily="34" charset="0"/>
              <a:cs typeface="Arial" panose="020B0604020202020204" pitchFamily="34" charset="0"/>
            </a:endParaRPr>
          </a:p>
        </p:txBody>
      </p:sp>
      <p:pic>
        <p:nvPicPr>
          <p:cNvPr id="3" name="Kuv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7854" y="0"/>
            <a:ext cx="1018032" cy="877824"/>
          </a:xfrm>
          <a:prstGeom prst="rect">
            <a:avLst/>
          </a:prstGeom>
        </p:spPr>
      </p:pic>
      <p:pic>
        <p:nvPicPr>
          <p:cNvPr id="4" name="Kuv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222790"/>
            <a:ext cx="864096" cy="541914"/>
          </a:xfrm>
          <a:prstGeom prst="rect">
            <a:avLst/>
          </a:prstGeom>
        </p:spPr>
      </p:pic>
    </p:spTree>
    <p:extLst>
      <p:ext uri="{BB962C8B-B14F-4D97-AF65-F5344CB8AC3E}">
        <p14:creationId xmlns:p14="http://schemas.microsoft.com/office/powerpoint/2010/main" val="1177685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p:cNvPicPr>
            <a:picLocks noChangeAspect="1"/>
          </p:cNvPicPr>
          <p:nvPr/>
        </p:nvPicPr>
        <p:blipFill rotWithShape="1">
          <a:blip r:embed="rId3" cstate="print">
            <a:extLst>
              <a:ext uri="{28A0092B-C50C-407E-A947-70E740481C1C}">
                <a14:useLocalDpi xmlns:a14="http://schemas.microsoft.com/office/drawing/2010/main" val="0"/>
              </a:ext>
            </a:extLst>
          </a:blip>
          <a:srcRect l="8943" r="10474" b="6532"/>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5" name="Tekstiruutu 4"/>
          <p:cNvSpPr txBox="1"/>
          <p:nvPr/>
        </p:nvSpPr>
        <p:spPr>
          <a:xfrm>
            <a:off x="1259632" y="4151982"/>
            <a:ext cx="1728192" cy="1077218"/>
          </a:xfrm>
          <a:prstGeom prst="rect">
            <a:avLst/>
          </a:prstGeom>
          <a:noFill/>
        </p:spPr>
        <p:txBody>
          <a:bodyPr wrap="square" rtlCol="0">
            <a:spAutoFit/>
          </a:bodyPr>
          <a:lstStyle/>
          <a:p>
            <a:pPr algn="ctr"/>
            <a:r>
              <a:rPr lang="fi-FI" sz="3200" dirty="0" smtClean="0">
                <a:solidFill>
                  <a:schemeClr val="bg1"/>
                </a:solidFill>
                <a:latin typeface="Arial Black" panose="020B0A04020102020204" pitchFamily="34" charset="0"/>
              </a:rPr>
              <a:t>Skog</a:t>
            </a:r>
          </a:p>
          <a:p>
            <a:pPr algn="ctr"/>
            <a:r>
              <a:rPr lang="fi-FI" sz="3200" dirty="0" smtClean="0">
                <a:solidFill>
                  <a:schemeClr val="bg1"/>
                </a:solidFill>
                <a:latin typeface="Arial Black" panose="020B0A04020102020204" pitchFamily="34" charset="0"/>
              </a:rPr>
              <a:t>67 %</a:t>
            </a:r>
            <a:endParaRPr lang="fi-FI" sz="3200" dirty="0">
              <a:solidFill>
                <a:schemeClr val="bg1"/>
              </a:solidFill>
              <a:latin typeface="Arial Black" panose="020B0A04020102020204" pitchFamily="34" charset="0"/>
            </a:endParaRPr>
          </a:p>
        </p:txBody>
      </p:sp>
      <p:sp>
        <p:nvSpPr>
          <p:cNvPr id="8" name="Tekstiruutu 7"/>
          <p:cNvSpPr txBox="1"/>
          <p:nvPr/>
        </p:nvSpPr>
        <p:spPr>
          <a:xfrm>
            <a:off x="4572000" y="3933056"/>
            <a:ext cx="1728193" cy="523220"/>
          </a:xfrm>
          <a:prstGeom prst="rect">
            <a:avLst/>
          </a:prstGeom>
          <a:noFill/>
        </p:spPr>
        <p:txBody>
          <a:bodyPr wrap="square" rtlCol="0">
            <a:spAutoFit/>
          </a:bodyPr>
          <a:lstStyle/>
          <a:p>
            <a:pPr algn="ctr"/>
            <a:r>
              <a:rPr lang="fi-FI" sz="1400" dirty="0" err="1" smtClean="0">
                <a:solidFill>
                  <a:schemeClr val="bg1"/>
                </a:solidFill>
                <a:latin typeface="Arial Black" panose="020B0A04020102020204" pitchFamily="34" charset="0"/>
              </a:rPr>
              <a:t>Vattendrag</a:t>
            </a:r>
            <a:endParaRPr lang="fi-FI" sz="1400" dirty="0" smtClean="0">
              <a:solidFill>
                <a:schemeClr val="bg1"/>
              </a:solidFill>
              <a:latin typeface="Arial Black" panose="020B0A04020102020204" pitchFamily="34" charset="0"/>
            </a:endParaRPr>
          </a:p>
          <a:p>
            <a:pPr algn="ctr"/>
            <a:r>
              <a:rPr lang="fi-FI" sz="1400" dirty="0" smtClean="0">
                <a:solidFill>
                  <a:schemeClr val="bg1"/>
                </a:solidFill>
                <a:latin typeface="Arial Black" panose="020B0A04020102020204" pitchFamily="34" charset="0"/>
              </a:rPr>
              <a:t>10 %</a:t>
            </a:r>
            <a:endParaRPr lang="fi-FI" sz="1400" dirty="0">
              <a:solidFill>
                <a:schemeClr val="bg1"/>
              </a:solidFill>
              <a:latin typeface="Arial Black" panose="020B0A04020102020204" pitchFamily="34" charset="0"/>
            </a:endParaRPr>
          </a:p>
        </p:txBody>
      </p:sp>
      <p:sp>
        <p:nvSpPr>
          <p:cNvPr id="9" name="Tekstiruutu 8"/>
          <p:cNvSpPr txBox="1"/>
          <p:nvPr/>
        </p:nvSpPr>
        <p:spPr>
          <a:xfrm>
            <a:off x="4788024" y="4643274"/>
            <a:ext cx="3528392" cy="523220"/>
          </a:xfrm>
          <a:prstGeom prst="rect">
            <a:avLst/>
          </a:prstGeom>
          <a:noFill/>
        </p:spPr>
        <p:txBody>
          <a:bodyPr wrap="square" rtlCol="0">
            <a:spAutoFit/>
          </a:bodyPr>
          <a:lstStyle/>
          <a:p>
            <a:pPr algn="ctr"/>
            <a:r>
              <a:rPr lang="fi-FI" sz="1400" dirty="0" err="1" smtClean="0">
                <a:solidFill>
                  <a:schemeClr val="bg1"/>
                </a:solidFill>
                <a:latin typeface="Arial Black" panose="020B0A04020102020204" pitchFamily="34" charset="0"/>
              </a:rPr>
              <a:t>Bebyggd</a:t>
            </a:r>
            <a:r>
              <a:rPr lang="fi-FI" sz="1400" dirty="0" smtClean="0">
                <a:solidFill>
                  <a:schemeClr val="bg1"/>
                </a:solidFill>
                <a:latin typeface="Arial Black" panose="020B0A04020102020204" pitchFamily="34" charset="0"/>
              </a:rPr>
              <a:t> </a:t>
            </a:r>
            <a:r>
              <a:rPr lang="fi-FI" sz="1400" dirty="0" err="1" smtClean="0">
                <a:solidFill>
                  <a:schemeClr val="bg1"/>
                </a:solidFill>
                <a:latin typeface="Arial Black" panose="020B0A04020102020204" pitchFamily="34" charset="0"/>
              </a:rPr>
              <a:t>area</a:t>
            </a:r>
            <a:r>
              <a:rPr lang="fi-FI" sz="1400" dirty="0" smtClean="0">
                <a:solidFill>
                  <a:schemeClr val="bg1"/>
                </a:solidFill>
                <a:latin typeface="Arial Black" panose="020B0A04020102020204" pitchFamily="34" charset="0"/>
              </a:rPr>
              <a:t> (</a:t>
            </a:r>
            <a:r>
              <a:rPr lang="fi-FI" sz="1400" dirty="0" err="1" smtClean="0">
                <a:solidFill>
                  <a:schemeClr val="bg1"/>
                </a:solidFill>
                <a:latin typeface="Arial Black" panose="020B0A04020102020204" pitchFamily="34" charset="0"/>
              </a:rPr>
              <a:t>vägar</a:t>
            </a:r>
            <a:r>
              <a:rPr lang="fi-FI" sz="1400" dirty="0" smtClean="0">
                <a:solidFill>
                  <a:schemeClr val="bg1"/>
                </a:solidFill>
                <a:latin typeface="Arial Black" panose="020B0A04020102020204" pitchFamily="34" charset="0"/>
              </a:rPr>
              <a:t> mm.) </a:t>
            </a:r>
          </a:p>
          <a:p>
            <a:pPr algn="ctr"/>
            <a:r>
              <a:rPr lang="fi-FI" sz="1400" dirty="0" smtClean="0">
                <a:solidFill>
                  <a:schemeClr val="bg1"/>
                </a:solidFill>
                <a:latin typeface="Arial Black" panose="020B0A04020102020204" pitchFamily="34" charset="0"/>
              </a:rPr>
              <a:t>5 %</a:t>
            </a:r>
            <a:endParaRPr lang="fi-FI" sz="1400" dirty="0">
              <a:solidFill>
                <a:schemeClr val="bg1"/>
              </a:solidFill>
              <a:latin typeface="Arial Black" panose="020B0A04020102020204" pitchFamily="34" charset="0"/>
            </a:endParaRPr>
          </a:p>
        </p:txBody>
      </p:sp>
      <p:sp>
        <p:nvSpPr>
          <p:cNvPr id="10" name="Tekstiruutu 9"/>
          <p:cNvSpPr txBox="1"/>
          <p:nvPr/>
        </p:nvSpPr>
        <p:spPr>
          <a:xfrm>
            <a:off x="4283968" y="5210036"/>
            <a:ext cx="3528392" cy="523220"/>
          </a:xfrm>
          <a:prstGeom prst="rect">
            <a:avLst/>
          </a:prstGeom>
          <a:noFill/>
        </p:spPr>
        <p:txBody>
          <a:bodyPr wrap="square" rtlCol="0">
            <a:spAutoFit/>
          </a:bodyPr>
          <a:lstStyle/>
          <a:p>
            <a:pPr algn="ctr"/>
            <a:r>
              <a:rPr lang="fi-FI" sz="1400" dirty="0" err="1" smtClean="0">
                <a:solidFill>
                  <a:schemeClr val="bg1"/>
                </a:solidFill>
                <a:latin typeface="Arial Black" panose="020B0A04020102020204" pitchFamily="34" charset="0"/>
              </a:rPr>
              <a:t>Jordbruksmark</a:t>
            </a:r>
            <a:endParaRPr lang="fi-FI" sz="1400" dirty="0" smtClean="0">
              <a:solidFill>
                <a:schemeClr val="bg1"/>
              </a:solidFill>
              <a:latin typeface="Arial Black" panose="020B0A04020102020204" pitchFamily="34" charset="0"/>
            </a:endParaRPr>
          </a:p>
          <a:p>
            <a:pPr algn="ctr"/>
            <a:r>
              <a:rPr lang="fi-FI" sz="1400" dirty="0" smtClean="0">
                <a:solidFill>
                  <a:schemeClr val="bg1"/>
                </a:solidFill>
                <a:latin typeface="Arial Black" panose="020B0A04020102020204" pitchFamily="34" charset="0"/>
              </a:rPr>
              <a:t>8 %</a:t>
            </a:r>
            <a:endParaRPr lang="fi-FI" sz="1400" dirty="0">
              <a:solidFill>
                <a:schemeClr val="bg1"/>
              </a:solidFill>
              <a:latin typeface="Arial Black" panose="020B0A04020102020204" pitchFamily="34" charset="0"/>
            </a:endParaRPr>
          </a:p>
        </p:txBody>
      </p:sp>
      <p:sp>
        <p:nvSpPr>
          <p:cNvPr id="11" name="Tekstiruutu 10"/>
          <p:cNvSpPr txBox="1"/>
          <p:nvPr/>
        </p:nvSpPr>
        <p:spPr>
          <a:xfrm>
            <a:off x="3707904" y="5733256"/>
            <a:ext cx="3528392" cy="523220"/>
          </a:xfrm>
          <a:prstGeom prst="rect">
            <a:avLst/>
          </a:prstGeom>
          <a:noFill/>
        </p:spPr>
        <p:txBody>
          <a:bodyPr wrap="square" rtlCol="0">
            <a:spAutoFit/>
          </a:bodyPr>
          <a:lstStyle/>
          <a:p>
            <a:pPr algn="ctr"/>
            <a:r>
              <a:rPr lang="fi-FI" sz="1400" dirty="0" err="1" smtClean="0">
                <a:solidFill>
                  <a:schemeClr val="bg1"/>
                </a:solidFill>
                <a:latin typeface="Arial Black" panose="020B0A04020102020204" pitchFamily="34" charset="0"/>
              </a:rPr>
              <a:t>Impediment</a:t>
            </a:r>
            <a:r>
              <a:rPr lang="fi-FI" sz="1400" dirty="0" smtClean="0">
                <a:solidFill>
                  <a:schemeClr val="bg1"/>
                </a:solidFill>
                <a:latin typeface="Arial Black" panose="020B0A04020102020204" pitchFamily="34" charset="0"/>
              </a:rPr>
              <a:t> </a:t>
            </a:r>
          </a:p>
          <a:p>
            <a:pPr algn="ctr"/>
            <a:r>
              <a:rPr lang="fi-FI" sz="1400" dirty="0" smtClean="0">
                <a:solidFill>
                  <a:schemeClr val="bg1"/>
                </a:solidFill>
                <a:latin typeface="Arial Black" panose="020B0A04020102020204" pitchFamily="34" charset="0"/>
              </a:rPr>
              <a:t>9 %</a:t>
            </a:r>
            <a:endParaRPr lang="fi-FI"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08220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4" name="Tekstiruutu 3"/>
          <p:cNvSpPr txBox="1"/>
          <p:nvPr/>
        </p:nvSpPr>
        <p:spPr>
          <a:xfrm rot="16200000">
            <a:off x="-319898" y="4927230"/>
            <a:ext cx="1080120" cy="369332"/>
          </a:xfrm>
          <a:prstGeom prst="rect">
            <a:avLst/>
          </a:prstGeom>
          <a:noFill/>
        </p:spPr>
        <p:txBody>
          <a:bodyPr wrap="square" rtlCol="0">
            <a:spAutoFit/>
          </a:bodyPr>
          <a:lstStyle/>
          <a:p>
            <a:r>
              <a:rPr lang="fi-FI" b="1" dirty="0" smtClean="0">
                <a:solidFill>
                  <a:schemeClr val="bg1"/>
                </a:solidFill>
                <a:latin typeface="Arial Black" panose="020B0A04020102020204" pitchFamily="34" charset="0"/>
                <a:cs typeface="Arial" panose="020B0604020202020204" pitchFamily="34" charset="0"/>
              </a:rPr>
              <a:t>200 m</a:t>
            </a:r>
            <a:endParaRPr lang="fi-FI" b="1" dirty="0">
              <a:solidFill>
                <a:schemeClr val="bg1"/>
              </a:solidFill>
              <a:latin typeface="Arial Black" panose="020B0A04020102020204" pitchFamily="34" charset="0"/>
              <a:cs typeface="Arial" panose="020B0604020202020204" pitchFamily="34" charset="0"/>
            </a:endParaRPr>
          </a:p>
        </p:txBody>
      </p:sp>
      <p:sp>
        <p:nvSpPr>
          <p:cNvPr id="14" name="Tekstiruutu 13"/>
          <p:cNvSpPr txBox="1"/>
          <p:nvPr/>
        </p:nvSpPr>
        <p:spPr>
          <a:xfrm>
            <a:off x="1331640" y="6516052"/>
            <a:ext cx="1080120" cy="369332"/>
          </a:xfrm>
          <a:prstGeom prst="rect">
            <a:avLst/>
          </a:prstGeom>
          <a:noFill/>
        </p:spPr>
        <p:txBody>
          <a:bodyPr wrap="square" rtlCol="0">
            <a:spAutoFit/>
          </a:bodyPr>
          <a:lstStyle/>
          <a:p>
            <a:r>
              <a:rPr lang="fi-FI" b="1" dirty="0" smtClean="0">
                <a:solidFill>
                  <a:schemeClr val="bg1"/>
                </a:solidFill>
                <a:latin typeface="Arial Black" panose="020B0A04020102020204" pitchFamily="34" charset="0"/>
                <a:cs typeface="Arial" panose="020B0604020202020204" pitchFamily="34" charset="0"/>
              </a:rPr>
              <a:t>200 m</a:t>
            </a:r>
            <a:endParaRPr lang="fi-FI" b="1" dirty="0">
              <a:solidFill>
                <a:schemeClr val="bg1"/>
              </a:solidFill>
              <a:latin typeface="Arial Black" panose="020B0A04020102020204" pitchFamily="34" charset="0"/>
              <a:cs typeface="Arial" panose="020B0604020202020204" pitchFamily="34" charset="0"/>
            </a:endParaRPr>
          </a:p>
        </p:txBody>
      </p:sp>
      <p:pic>
        <p:nvPicPr>
          <p:cNvPr id="5" name="Kuva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20" y="3790659"/>
            <a:ext cx="2695211" cy="2695211"/>
          </a:xfrm>
          <a:prstGeom prst="rect">
            <a:avLst/>
          </a:prstGeom>
        </p:spPr>
      </p:pic>
      <p:sp>
        <p:nvSpPr>
          <p:cNvPr id="7" name="Tekstiruutu 6"/>
          <p:cNvSpPr txBox="1"/>
          <p:nvPr/>
        </p:nvSpPr>
        <p:spPr>
          <a:xfrm>
            <a:off x="3995936" y="4581128"/>
            <a:ext cx="4392488" cy="584775"/>
          </a:xfrm>
          <a:prstGeom prst="rect">
            <a:avLst/>
          </a:prstGeom>
          <a:noFill/>
        </p:spPr>
        <p:txBody>
          <a:bodyPr wrap="square" rtlCol="0">
            <a:spAutoFit/>
          </a:bodyPr>
          <a:lstStyle/>
          <a:p>
            <a:pPr algn="ctr"/>
            <a:r>
              <a:rPr lang="fi-FI" sz="1600" dirty="0" smtClean="0">
                <a:solidFill>
                  <a:schemeClr val="bg1"/>
                </a:solidFill>
                <a:latin typeface="Arial Black" panose="020B0A04020102020204" pitchFamily="34" charset="0"/>
                <a:cs typeface="Arial" panose="020B0604020202020204" pitchFamily="34" charset="0"/>
              </a:rPr>
              <a:t>I Finland </a:t>
            </a:r>
            <a:r>
              <a:rPr lang="fi-FI" sz="1600" dirty="0" err="1" smtClean="0">
                <a:solidFill>
                  <a:schemeClr val="bg1"/>
                </a:solidFill>
                <a:latin typeface="Arial Black" panose="020B0A04020102020204" pitchFamily="34" charset="0"/>
                <a:cs typeface="Arial" panose="020B0604020202020204" pitchFamily="34" charset="0"/>
              </a:rPr>
              <a:t>finns</a:t>
            </a:r>
            <a:r>
              <a:rPr lang="fi-FI" sz="1600" dirty="0" smtClean="0">
                <a:solidFill>
                  <a:schemeClr val="bg1"/>
                </a:solidFill>
                <a:latin typeface="Arial Black" panose="020B0A04020102020204" pitchFamily="34" charset="0"/>
                <a:cs typeface="Arial" panose="020B0604020202020204" pitchFamily="34" charset="0"/>
              </a:rPr>
              <a:t> det </a:t>
            </a:r>
            <a:r>
              <a:rPr lang="fi-FI" sz="1600" dirty="0" err="1" smtClean="0">
                <a:solidFill>
                  <a:schemeClr val="bg1"/>
                </a:solidFill>
                <a:latin typeface="Arial Black" panose="020B0A04020102020204" pitchFamily="34" charset="0"/>
                <a:cs typeface="Arial" panose="020B0604020202020204" pitchFamily="34" charset="0"/>
              </a:rPr>
              <a:t>över</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fyra</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hektar</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skog</a:t>
            </a:r>
            <a:r>
              <a:rPr lang="fi-FI" sz="1600" dirty="0" smtClean="0">
                <a:solidFill>
                  <a:schemeClr val="bg1"/>
                </a:solidFill>
                <a:latin typeface="Arial Black" panose="020B0A04020102020204" pitchFamily="34" charset="0"/>
                <a:cs typeface="Arial" panose="020B0604020202020204" pitchFamily="34" charset="0"/>
              </a:rPr>
              <a:t> per </a:t>
            </a:r>
            <a:r>
              <a:rPr lang="fi-FI" sz="1600" dirty="0" err="1" smtClean="0">
                <a:solidFill>
                  <a:schemeClr val="bg1"/>
                </a:solidFill>
                <a:latin typeface="Arial Black" panose="020B0A04020102020204" pitchFamily="34" charset="0"/>
                <a:cs typeface="Arial" panose="020B0604020202020204" pitchFamily="34" charset="0"/>
              </a:rPr>
              <a:t>invånare</a:t>
            </a:r>
            <a:r>
              <a:rPr lang="fi-FI" sz="1600" dirty="0" smtClean="0">
                <a:solidFill>
                  <a:schemeClr val="bg1"/>
                </a:solidFill>
                <a:latin typeface="Arial Black" panose="020B0A04020102020204" pitchFamily="34" charset="0"/>
                <a:cs typeface="Arial" panose="020B0604020202020204" pitchFamily="34" charset="0"/>
              </a:rPr>
              <a:t>.</a:t>
            </a:r>
            <a:endParaRPr lang="fi-FI" sz="16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54952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3" name="Kuva 2"/>
          <p:cNvPicPr>
            <a:picLocks noChangeAspect="1"/>
          </p:cNvPicPr>
          <p:nvPr/>
        </p:nvPicPr>
        <p:blipFill rotWithShape="1">
          <a:blip r:embed="rId5" cstate="print">
            <a:extLst>
              <a:ext uri="{28A0092B-C50C-407E-A947-70E740481C1C}">
                <a14:useLocalDpi xmlns:a14="http://schemas.microsoft.com/office/drawing/2010/main" val="0"/>
              </a:ext>
            </a:extLst>
          </a:blip>
          <a:srcRect t="4350" b="3108"/>
          <a:stretch/>
        </p:blipFill>
        <p:spPr>
          <a:xfrm>
            <a:off x="5656" y="3717032"/>
            <a:ext cx="4926384" cy="3145243"/>
          </a:xfrm>
          <a:prstGeom prst="rect">
            <a:avLst/>
          </a:prstGeom>
        </p:spPr>
      </p:pic>
      <p:sp>
        <p:nvSpPr>
          <p:cNvPr id="11" name="Tekstiruutu 10"/>
          <p:cNvSpPr txBox="1"/>
          <p:nvPr/>
        </p:nvSpPr>
        <p:spPr>
          <a:xfrm>
            <a:off x="4788024" y="4378459"/>
            <a:ext cx="4392488" cy="1631216"/>
          </a:xfrm>
          <a:prstGeom prst="rect">
            <a:avLst/>
          </a:prstGeom>
          <a:noFill/>
        </p:spPr>
        <p:txBody>
          <a:bodyPr wrap="square" rtlCol="0">
            <a:spAutoFit/>
          </a:bodyPr>
          <a:lstStyle/>
          <a:p>
            <a:pPr algn="ctr"/>
            <a:r>
              <a:rPr lang="fi-FI" sz="1600" dirty="0" smtClean="0">
                <a:solidFill>
                  <a:schemeClr val="bg1"/>
                </a:solidFill>
                <a:latin typeface="Arial Black" panose="020B0A04020102020204" pitchFamily="34" charset="0"/>
                <a:cs typeface="Arial" panose="020B0604020202020204" pitchFamily="34" charset="0"/>
              </a:rPr>
              <a:t>I Finland </a:t>
            </a:r>
            <a:r>
              <a:rPr lang="fi-FI" sz="1600" dirty="0" err="1" smtClean="0">
                <a:solidFill>
                  <a:schemeClr val="bg1"/>
                </a:solidFill>
                <a:latin typeface="Arial Black" panose="020B0A04020102020204" pitchFamily="34" charset="0"/>
                <a:cs typeface="Arial" panose="020B0604020202020204" pitchFamily="34" charset="0"/>
              </a:rPr>
              <a:t>finns</a:t>
            </a:r>
            <a:r>
              <a:rPr lang="fi-FI" sz="1600" dirty="0" smtClean="0">
                <a:solidFill>
                  <a:schemeClr val="bg1"/>
                </a:solidFill>
                <a:latin typeface="Arial Black" panose="020B0A04020102020204" pitchFamily="34" charset="0"/>
                <a:cs typeface="Arial" panose="020B0604020202020204" pitchFamily="34" charset="0"/>
              </a:rPr>
              <a:t> det </a:t>
            </a:r>
            <a:r>
              <a:rPr lang="fi-FI" sz="1600" dirty="0" err="1" smtClean="0">
                <a:solidFill>
                  <a:schemeClr val="bg1"/>
                </a:solidFill>
                <a:latin typeface="Arial Black" panose="020B0A04020102020204" pitchFamily="34" charset="0"/>
                <a:cs typeface="Arial" panose="020B0604020202020204" pitchFamily="34" charset="0"/>
              </a:rPr>
              <a:t>ungefär</a:t>
            </a:r>
            <a:endParaRPr lang="fi-FI" sz="1600" dirty="0" smtClean="0">
              <a:solidFill>
                <a:schemeClr val="bg1"/>
              </a:solidFill>
              <a:latin typeface="Arial Black" panose="020B0A04020102020204" pitchFamily="34" charset="0"/>
              <a:cs typeface="Arial" panose="020B0604020202020204" pitchFamily="34" charset="0"/>
            </a:endParaRPr>
          </a:p>
          <a:p>
            <a:pPr algn="ctr"/>
            <a:r>
              <a:rPr lang="fi-FI" sz="3600" dirty="0" smtClean="0">
                <a:solidFill>
                  <a:schemeClr val="bg1"/>
                </a:solidFill>
                <a:latin typeface="Arial Black" panose="020B0A04020102020204" pitchFamily="34" charset="0"/>
                <a:cs typeface="Arial" panose="020B0604020202020204" pitchFamily="34" charset="0"/>
              </a:rPr>
              <a:t>740 000</a:t>
            </a:r>
          </a:p>
          <a:p>
            <a:pPr algn="ctr"/>
            <a:r>
              <a:rPr lang="fi-FI" sz="1600" dirty="0" err="1">
                <a:solidFill>
                  <a:schemeClr val="bg1"/>
                </a:solidFill>
                <a:latin typeface="Arial Black" panose="020B0A04020102020204" pitchFamily="34" charset="0"/>
                <a:cs typeface="Arial" panose="020B0604020202020204" pitchFamily="34" charset="0"/>
              </a:rPr>
              <a:t>s</a:t>
            </a:r>
            <a:r>
              <a:rPr lang="fi-FI" sz="1600" dirty="0" err="1" smtClean="0">
                <a:solidFill>
                  <a:schemeClr val="bg1"/>
                </a:solidFill>
                <a:latin typeface="Arial Black" panose="020B0A04020102020204" pitchFamily="34" charset="0"/>
                <a:cs typeface="Arial" panose="020B0604020202020204" pitchFamily="34" charset="0"/>
              </a:rPr>
              <a:t>kogsägaren</a:t>
            </a:r>
            <a:r>
              <a:rPr lang="fi-FI" sz="1600" dirty="0" smtClean="0">
                <a:solidFill>
                  <a:schemeClr val="bg1"/>
                </a:solidFill>
                <a:latin typeface="Arial Black" panose="020B0A04020102020204" pitchFamily="34" charset="0"/>
                <a:cs typeface="Arial" panose="020B0604020202020204" pitchFamily="34" charset="0"/>
              </a:rPr>
              <a:t>,</a:t>
            </a:r>
          </a:p>
          <a:p>
            <a:pPr algn="ctr"/>
            <a:r>
              <a:rPr lang="fi-FI" sz="1360" dirty="0" err="1">
                <a:solidFill>
                  <a:schemeClr val="bg1"/>
                </a:solidFill>
                <a:latin typeface="Arial Black" panose="020B0A04020102020204" pitchFamily="34" charset="0"/>
                <a:cs typeface="Arial" panose="020B0604020202020204" pitchFamily="34" charset="0"/>
              </a:rPr>
              <a:t>n</a:t>
            </a:r>
            <a:r>
              <a:rPr lang="fi-FI" sz="1360" dirty="0" err="1" smtClean="0">
                <a:solidFill>
                  <a:schemeClr val="bg1"/>
                </a:solidFill>
                <a:latin typeface="Arial Black" panose="020B0A04020102020204" pitchFamily="34" charset="0"/>
                <a:cs typeface="Arial" panose="020B0604020202020204" pitchFamily="34" charset="0"/>
              </a:rPr>
              <a:t>ästan</a:t>
            </a:r>
            <a:r>
              <a:rPr lang="fi-FI" sz="1360" dirty="0" smtClean="0">
                <a:solidFill>
                  <a:schemeClr val="bg1"/>
                </a:solidFill>
                <a:latin typeface="Arial Black" panose="020B0A04020102020204" pitchFamily="34" charset="0"/>
                <a:cs typeface="Arial" panose="020B0604020202020204" pitchFamily="34" charset="0"/>
              </a:rPr>
              <a:t> 14% av </a:t>
            </a:r>
            <a:r>
              <a:rPr lang="fi-FI" sz="1360" dirty="0" err="1" smtClean="0">
                <a:solidFill>
                  <a:schemeClr val="bg1"/>
                </a:solidFill>
                <a:latin typeface="Arial Black" panose="020B0A04020102020204" pitchFamily="34" charset="0"/>
                <a:cs typeface="Arial" panose="020B0604020202020204" pitchFamily="34" charset="0"/>
              </a:rPr>
              <a:t>befolkningen</a:t>
            </a:r>
            <a:endParaRPr lang="fi-FI" sz="1360" dirty="0" smtClean="0">
              <a:solidFill>
                <a:schemeClr val="bg1"/>
              </a:solidFill>
              <a:latin typeface="Arial Black" panose="020B0A04020102020204" pitchFamily="34" charset="0"/>
              <a:cs typeface="Arial" panose="020B0604020202020204" pitchFamily="34" charset="0"/>
            </a:endParaRPr>
          </a:p>
          <a:p>
            <a:pPr algn="ctr"/>
            <a:r>
              <a:rPr lang="fi-FI" sz="1740" dirty="0" err="1">
                <a:solidFill>
                  <a:schemeClr val="bg1"/>
                </a:solidFill>
                <a:latin typeface="Arial Black" panose="020B0A04020102020204" pitchFamily="34" charset="0"/>
                <a:cs typeface="Arial" panose="020B0604020202020204" pitchFamily="34" charset="0"/>
              </a:rPr>
              <a:t>ä</a:t>
            </a:r>
            <a:r>
              <a:rPr lang="fi-FI" sz="1740" dirty="0" err="1" smtClean="0">
                <a:solidFill>
                  <a:schemeClr val="bg1"/>
                </a:solidFill>
                <a:latin typeface="Arial Black" panose="020B0A04020102020204" pitchFamily="34" charset="0"/>
                <a:cs typeface="Arial" panose="020B0604020202020204" pitchFamily="34" charset="0"/>
              </a:rPr>
              <a:t>ger</a:t>
            </a:r>
            <a:r>
              <a:rPr lang="fi-FI" sz="1740" dirty="0" smtClean="0">
                <a:solidFill>
                  <a:schemeClr val="bg1"/>
                </a:solidFill>
                <a:latin typeface="Arial Black" panose="020B0A04020102020204" pitchFamily="34" charset="0"/>
                <a:cs typeface="Arial" panose="020B0604020202020204" pitchFamily="34" charset="0"/>
              </a:rPr>
              <a:t> </a:t>
            </a:r>
            <a:r>
              <a:rPr lang="fi-FI" sz="1740" dirty="0" err="1" smtClean="0">
                <a:solidFill>
                  <a:schemeClr val="bg1"/>
                </a:solidFill>
                <a:latin typeface="Arial Black" panose="020B0A04020102020204" pitchFamily="34" charset="0"/>
                <a:cs typeface="Arial" panose="020B0604020202020204" pitchFamily="34" charset="0"/>
              </a:rPr>
              <a:t>skog</a:t>
            </a:r>
            <a:endParaRPr lang="fi-FI" sz="174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09398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3" name="Kuva 2"/>
          <p:cNvPicPr>
            <a:picLocks noChangeAspect="1"/>
          </p:cNvPicPr>
          <p:nvPr/>
        </p:nvPicPr>
        <p:blipFill rotWithShape="1">
          <a:blip r:embed="rId5" cstate="print">
            <a:extLst>
              <a:ext uri="{28A0092B-C50C-407E-A947-70E740481C1C}">
                <a14:useLocalDpi xmlns:a14="http://schemas.microsoft.com/office/drawing/2010/main" val="0"/>
              </a:ext>
            </a:extLst>
          </a:blip>
          <a:srcRect t="4350" b="3108"/>
          <a:stretch/>
        </p:blipFill>
        <p:spPr>
          <a:xfrm>
            <a:off x="5656" y="3717032"/>
            <a:ext cx="4926384" cy="3145243"/>
          </a:xfrm>
          <a:prstGeom prst="rect">
            <a:avLst/>
          </a:prstGeom>
        </p:spPr>
      </p:pic>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4263662"/>
            <a:ext cx="2448272" cy="2117666"/>
          </a:xfrm>
          <a:prstGeom prst="rect">
            <a:avLst/>
          </a:prstGeom>
        </p:spPr>
      </p:pic>
      <p:sp>
        <p:nvSpPr>
          <p:cNvPr id="7" name="Tekstiruutu 6"/>
          <p:cNvSpPr txBox="1"/>
          <p:nvPr/>
        </p:nvSpPr>
        <p:spPr>
          <a:xfrm>
            <a:off x="4716016" y="4005064"/>
            <a:ext cx="1656184" cy="523220"/>
          </a:xfrm>
          <a:prstGeom prst="rect">
            <a:avLst/>
          </a:prstGeom>
          <a:noFill/>
        </p:spPr>
        <p:txBody>
          <a:bodyPr wrap="square" rtlCol="0">
            <a:spAutoFit/>
          </a:bodyPr>
          <a:lstStyle/>
          <a:p>
            <a:pPr algn="ctr"/>
            <a:r>
              <a:rPr lang="fi-FI" sz="2800" dirty="0" smtClean="0">
                <a:solidFill>
                  <a:schemeClr val="bg1"/>
                </a:solidFill>
                <a:latin typeface="Arial Black" panose="020B0A04020102020204" pitchFamily="34" charset="0"/>
                <a:cs typeface="Arial" panose="020B0604020202020204" pitchFamily="34" charset="0"/>
              </a:rPr>
              <a:t> 60 %</a:t>
            </a:r>
            <a:endParaRPr lang="fi-FI" sz="2800" dirty="0">
              <a:solidFill>
                <a:schemeClr val="bg1"/>
              </a:solidFill>
              <a:latin typeface="Arial Black" panose="020B0A04020102020204" pitchFamily="34" charset="0"/>
              <a:cs typeface="Arial" panose="020B0604020202020204" pitchFamily="34" charset="0"/>
            </a:endParaRPr>
          </a:p>
        </p:txBody>
      </p:sp>
      <p:sp>
        <p:nvSpPr>
          <p:cNvPr id="9" name="Tekstiruutu 8"/>
          <p:cNvSpPr txBox="1"/>
          <p:nvPr/>
        </p:nvSpPr>
        <p:spPr>
          <a:xfrm>
            <a:off x="7183595" y="5652537"/>
            <a:ext cx="1656184" cy="584775"/>
          </a:xfrm>
          <a:prstGeom prst="rect">
            <a:avLst/>
          </a:prstGeom>
          <a:noFill/>
        </p:spPr>
        <p:txBody>
          <a:bodyPr wrap="square" rtlCol="0">
            <a:spAutoFit/>
          </a:bodyPr>
          <a:lstStyle/>
          <a:p>
            <a:pPr algn="ctr"/>
            <a:r>
              <a:rPr lang="fi-FI" sz="1600" dirty="0" smtClean="0">
                <a:solidFill>
                  <a:schemeClr val="bg1"/>
                </a:solidFill>
                <a:latin typeface="Arial Black" panose="020B0A04020102020204" pitchFamily="34" charset="0"/>
                <a:cs typeface="Arial" panose="020B0604020202020204" pitchFamily="34" charset="0"/>
              </a:rPr>
              <a:t>Staten</a:t>
            </a:r>
          </a:p>
          <a:p>
            <a:pPr algn="ctr"/>
            <a:r>
              <a:rPr lang="fi-FI" sz="1600" dirty="0" smtClean="0">
                <a:solidFill>
                  <a:schemeClr val="bg1"/>
                </a:solidFill>
                <a:latin typeface="Arial Black" panose="020B0A04020102020204" pitchFamily="34" charset="0"/>
                <a:cs typeface="Arial" panose="020B0604020202020204" pitchFamily="34" charset="0"/>
              </a:rPr>
              <a:t>26 %</a:t>
            </a:r>
            <a:endParaRPr lang="fi-FI" sz="1600" dirty="0">
              <a:solidFill>
                <a:schemeClr val="bg1"/>
              </a:solidFill>
              <a:latin typeface="Arial Black" panose="020B0A04020102020204" pitchFamily="34" charset="0"/>
              <a:cs typeface="Arial" panose="020B0604020202020204" pitchFamily="34" charset="0"/>
            </a:endParaRPr>
          </a:p>
        </p:txBody>
      </p:sp>
      <p:sp>
        <p:nvSpPr>
          <p:cNvPr id="10" name="Tekstiruutu 9"/>
          <p:cNvSpPr txBox="1"/>
          <p:nvPr/>
        </p:nvSpPr>
        <p:spPr>
          <a:xfrm>
            <a:off x="7380312" y="4572417"/>
            <a:ext cx="1656184" cy="584775"/>
          </a:xfrm>
          <a:prstGeom prst="rect">
            <a:avLst/>
          </a:prstGeom>
          <a:noFill/>
        </p:spPr>
        <p:txBody>
          <a:bodyPr wrap="square" rtlCol="0">
            <a:spAutoFit/>
          </a:bodyPr>
          <a:lstStyle/>
          <a:p>
            <a:pPr algn="ctr"/>
            <a:r>
              <a:rPr lang="fi-FI" sz="1600" dirty="0" err="1" smtClean="0">
                <a:solidFill>
                  <a:schemeClr val="bg1"/>
                </a:solidFill>
                <a:latin typeface="Arial Black" panose="020B0A04020102020204" pitchFamily="34" charset="0"/>
                <a:cs typeface="Arial" panose="020B0604020202020204" pitchFamily="34" charset="0"/>
              </a:rPr>
              <a:t>Företag</a:t>
            </a:r>
            <a:endParaRPr lang="fi-FI" sz="1600" dirty="0" smtClean="0">
              <a:solidFill>
                <a:schemeClr val="bg1"/>
              </a:solidFill>
              <a:latin typeface="Arial Black" panose="020B0A04020102020204" pitchFamily="34" charset="0"/>
              <a:cs typeface="Arial" panose="020B0604020202020204" pitchFamily="34" charset="0"/>
            </a:endParaRPr>
          </a:p>
          <a:p>
            <a:pPr algn="ctr"/>
            <a:r>
              <a:rPr lang="fi-FI" sz="1600" dirty="0" smtClean="0">
                <a:solidFill>
                  <a:schemeClr val="bg1"/>
                </a:solidFill>
                <a:latin typeface="Arial Black" panose="020B0A04020102020204" pitchFamily="34" charset="0"/>
                <a:cs typeface="Arial" panose="020B0604020202020204" pitchFamily="34" charset="0"/>
              </a:rPr>
              <a:t>9 %</a:t>
            </a:r>
            <a:endParaRPr lang="fi-FI" sz="1600" dirty="0">
              <a:solidFill>
                <a:schemeClr val="bg1"/>
              </a:solidFill>
              <a:latin typeface="Arial Black" panose="020B0A04020102020204" pitchFamily="34" charset="0"/>
              <a:cs typeface="Arial" panose="020B0604020202020204" pitchFamily="34" charset="0"/>
            </a:endParaRPr>
          </a:p>
        </p:txBody>
      </p:sp>
      <p:sp>
        <p:nvSpPr>
          <p:cNvPr id="11" name="Tekstiruutu 10"/>
          <p:cNvSpPr txBox="1"/>
          <p:nvPr/>
        </p:nvSpPr>
        <p:spPr>
          <a:xfrm>
            <a:off x="6732240" y="4247510"/>
            <a:ext cx="1656184" cy="261610"/>
          </a:xfrm>
          <a:prstGeom prst="rect">
            <a:avLst/>
          </a:prstGeom>
          <a:noFill/>
        </p:spPr>
        <p:txBody>
          <a:bodyPr wrap="square" rtlCol="0">
            <a:spAutoFit/>
          </a:bodyPr>
          <a:lstStyle/>
          <a:p>
            <a:pPr algn="ctr"/>
            <a:r>
              <a:rPr lang="fi-FI" sz="1100" dirty="0" err="1" smtClean="0">
                <a:solidFill>
                  <a:schemeClr val="bg1"/>
                </a:solidFill>
                <a:latin typeface="Arial Black" panose="020B0A04020102020204" pitchFamily="34" charset="0"/>
                <a:cs typeface="Arial" panose="020B0604020202020204" pitchFamily="34" charset="0"/>
              </a:rPr>
              <a:t>Andra</a:t>
            </a:r>
            <a:r>
              <a:rPr lang="fi-FI" sz="1100" dirty="0" smtClean="0">
                <a:solidFill>
                  <a:schemeClr val="bg1"/>
                </a:solidFill>
                <a:latin typeface="Arial Black" panose="020B0A04020102020204" pitchFamily="34" charset="0"/>
                <a:cs typeface="Arial" panose="020B0604020202020204" pitchFamily="34" charset="0"/>
              </a:rPr>
              <a:t> 5 %</a:t>
            </a:r>
            <a:endParaRPr lang="fi-FI" sz="11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69684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2" name="Kuv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175" y="3985687"/>
            <a:ext cx="1296144" cy="2531650"/>
          </a:xfrm>
          <a:prstGeom prst="rect">
            <a:avLst/>
          </a:prstGeom>
        </p:spPr>
      </p:pic>
      <p:sp>
        <p:nvSpPr>
          <p:cNvPr id="7" name="Tekstiruutu 6"/>
          <p:cNvSpPr txBox="1"/>
          <p:nvPr/>
        </p:nvSpPr>
        <p:spPr>
          <a:xfrm>
            <a:off x="612215" y="4797152"/>
            <a:ext cx="4392488" cy="1077218"/>
          </a:xfrm>
          <a:prstGeom prst="rect">
            <a:avLst/>
          </a:prstGeom>
          <a:noFill/>
        </p:spPr>
        <p:txBody>
          <a:bodyPr wrap="square" rtlCol="0">
            <a:spAutoFit/>
          </a:bodyPr>
          <a:lstStyle/>
          <a:p>
            <a:pPr algn="ctr"/>
            <a:r>
              <a:rPr lang="fi-FI" sz="1600" dirty="0" err="1" smtClean="0">
                <a:solidFill>
                  <a:srgbClr val="CCFF33"/>
                </a:solidFill>
                <a:latin typeface="Arial Black" panose="020B0A04020102020204" pitchFamily="34" charset="0"/>
                <a:cs typeface="Arial" panose="020B0604020202020204" pitchFamily="34" charset="0"/>
              </a:rPr>
              <a:t>Skogsägaren</a:t>
            </a:r>
            <a:r>
              <a:rPr lang="fi-FI" sz="1600" dirty="0" smtClean="0">
                <a:solidFill>
                  <a:schemeClr val="bg1"/>
                </a:solidFill>
                <a:latin typeface="Arial Black" panose="020B0A04020102020204" pitchFamily="34" charset="0"/>
                <a:cs typeface="Arial" panose="020B0604020202020204" pitchFamily="34" charset="0"/>
              </a:rPr>
              <a:t> </a:t>
            </a:r>
          </a:p>
          <a:p>
            <a:pPr algn="ctr"/>
            <a:r>
              <a:rPr lang="fi-FI" sz="1600" dirty="0" err="1">
                <a:solidFill>
                  <a:schemeClr val="bg1"/>
                </a:solidFill>
                <a:latin typeface="Arial Black" panose="020B0A04020102020204" pitchFamily="34" charset="0"/>
                <a:cs typeface="Arial" panose="020B0604020202020204" pitchFamily="34" charset="0"/>
              </a:rPr>
              <a:t>b</a:t>
            </a:r>
            <a:r>
              <a:rPr lang="fi-FI" sz="1600" dirty="0" err="1" smtClean="0">
                <a:solidFill>
                  <a:schemeClr val="bg1"/>
                </a:solidFill>
                <a:latin typeface="Arial Black" panose="020B0A04020102020204" pitchFamily="34" charset="0"/>
                <a:cs typeface="Arial" panose="020B0604020202020204" pitchFamily="34" charset="0"/>
              </a:rPr>
              <a:t>estämmer</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hur</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man</a:t>
            </a:r>
            <a:endParaRPr lang="fi-FI" sz="1600" dirty="0" smtClean="0">
              <a:solidFill>
                <a:schemeClr val="bg1"/>
              </a:solidFill>
              <a:latin typeface="Arial Black" panose="020B0A04020102020204" pitchFamily="34" charset="0"/>
              <a:cs typeface="Arial" panose="020B0604020202020204" pitchFamily="34" charset="0"/>
            </a:endParaRPr>
          </a:p>
          <a:p>
            <a:pPr algn="ct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vårdar</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smtClean="0">
                <a:solidFill>
                  <a:schemeClr val="bg1"/>
                </a:solidFill>
                <a:latin typeface="Arial Black" panose="020B0A04020102020204" pitchFamily="34" charset="0"/>
                <a:cs typeface="Arial" panose="020B0604020202020204" pitchFamily="34" charset="0"/>
              </a:rPr>
              <a:t>skogen</a:t>
            </a:r>
            <a:endParaRPr lang="fi-FI" sz="1600" dirty="0" smtClean="0">
              <a:solidFill>
                <a:schemeClr val="bg1"/>
              </a:solidFill>
              <a:latin typeface="Arial Black" panose="020B0A04020102020204" pitchFamily="34" charset="0"/>
              <a:cs typeface="Arial" panose="020B0604020202020204" pitchFamily="34" charset="0"/>
            </a:endParaRPr>
          </a:p>
          <a:p>
            <a:pPr algn="ctr"/>
            <a:endParaRPr lang="fi-FI" sz="16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43914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pic>
        <p:nvPicPr>
          <p:cNvPr id="2" name="Kuv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175" y="3985687"/>
            <a:ext cx="1296144" cy="2531650"/>
          </a:xfrm>
          <a:prstGeom prst="rect">
            <a:avLst/>
          </a:prstGeom>
        </p:spPr>
      </p:pic>
      <p:sp>
        <p:nvSpPr>
          <p:cNvPr id="7" name="Tekstiruutu 6"/>
          <p:cNvSpPr txBox="1"/>
          <p:nvPr/>
        </p:nvSpPr>
        <p:spPr>
          <a:xfrm>
            <a:off x="612215" y="4797152"/>
            <a:ext cx="4392488" cy="1077218"/>
          </a:xfrm>
          <a:prstGeom prst="rect">
            <a:avLst/>
          </a:prstGeom>
          <a:noFill/>
        </p:spPr>
        <p:txBody>
          <a:bodyPr wrap="square" rtlCol="0">
            <a:spAutoFit/>
          </a:bodyPr>
          <a:lstStyle/>
          <a:p>
            <a:pPr algn="ctr"/>
            <a:r>
              <a:rPr lang="fi-FI" sz="1600" dirty="0" err="1">
                <a:solidFill>
                  <a:srgbClr val="CCFF33"/>
                </a:solidFill>
                <a:latin typeface="Arial Black" panose="020B0A04020102020204" pitchFamily="34" charset="0"/>
                <a:cs typeface="Arial" panose="020B0604020202020204" pitchFamily="34" charset="0"/>
              </a:rPr>
              <a:t>Skogsägaren</a:t>
            </a:r>
            <a:r>
              <a:rPr lang="fi-FI" sz="1600" dirty="0">
                <a:solidFill>
                  <a:schemeClr val="bg1"/>
                </a:solidFill>
                <a:latin typeface="Arial Black" panose="020B0A04020102020204" pitchFamily="34" charset="0"/>
                <a:cs typeface="Arial" panose="020B0604020202020204" pitchFamily="34" charset="0"/>
              </a:rPr>
              <a:t> </a:t>
            </a:r>
          </a:p>
          <a:p>
            <a:pPr algn="ctr"/>
            <a:r>
              <a:rPr lang="fi-FI" sz="1600" dirty="0" err="1">
                <a:solidFill>
                  <a:schemeClr val="bg1"/>
                </a:solidFill>
                <a:latin typeface="Arial Black" panose="020B0A04020102020204" pitchFamily="34" charset="0"/>
                <a:cs typeface="Arial" panose="020B0604020202020204" pitchFamily="34" charset="0"/>
              </a:rPr>
              <a:t>b</a:t>
            </a:r>
            <a:r>
              <a:rPr lang="fi-FI" sz="1600" dirty="0" err="1" smtClean="0">
                <a:solidFill>
                  <a:schemeClr val="bg1"/>
                </a:solidFill>
                <a:latin typeface="Arial Black" panose="020B0A04020102020204" pitchFamily="34" charset="0"/>
                <a:cs typeface="Arial" panose="020B0604020202020204" pitchFamily="34" charset="0"/>
              </a:rPr>
              <a:t>estämmer</a:t>
            </a:r>
            <a:r>
              <a:rPr lang="fi-FI" sz="1600" dirty="0" smtClean="0">
                <a:solidFill>
                  <a:schemeClr val="bg1"/>
                </a:solidFill>
                <a:latin typeface="Arial Black" panose="020B0A04020102020204" pitchFamily="34" charset="0"/>
                <a:cs typeface="Arial" panose="020B0604020202020204" pitchFamily="34" charset="0"/>
              </a:rPr>
              <a:t> </a:t>
            </a:r>
            <a:r>
              <a:rPr lang="fi-FI" sz="1600" dirty="0" err="1">
                <a:solidFill>
                  <a:schemeClr val="bg1"/>
                </a:solidFill>
                <a:latin typeface="Arial Black" panose="020B0A04020102020204" pitchFamily="34" charset="0"/>
                <a:cs typeface="Arial" panose="020B0604020202020204" pitchFamily="34" charset="0"/>
              </a:rPr>
              <a:t>hur</a:t>
            </a:r>
            <a:r>
              <a:rPr lang="fi-FI" sz="1600" dirty="0">
                <a:solidFill>
                  <a:schemeClr val="bg1"/>
                </a:solidFill>
                <a:latin typeface="Arial Black" panose="020B0A04020102020204" pitchFamily="34" charset="0"/>
                <a:cs typeface="Arial" panose="020B0604020202020204" pitchFamily="34" charset="0"/>
              </a:rPr>
              <a:t> </a:t>
            </a:r>
            <a:r>
              <a:rPr lang="fi-FI" sz="1600" dirty="0" err="1">
                <a:solidFill>
                  <a:schemeClr val="bg1"/>
                </a:solidFill>
                <a:latin typeface="Arial Black" panose="020B0A04020102020204" pitchFamily="34" charset="0"/>
                <a:cs typeface="Arial" panose="020B0604020202020204" pitchFamily="34" charset="0"/>
              </a:rPr>
              <a:t>man</a:t>
            </a:r>
            <a:endParaRPr lang="fi-FI" sz="1600" dirty="0">
              <a:solidFill>
                <a:schemeClr val="bg1"/>
              </a:solidFill>
              <a:latin typeface="Arial Black" panose="020B0A04020102020204" pitchFamily="34" charset="0"/>
              <a:cs typeface="Arial" panose="020B0604020202020204" pitchFamily="34" charset="0"/>
            </a:endParaRPr>
          </a:p>
          <a:p>
            <a:pPr algn="ctr"/>
            <a:r>
              <a:rPr lang="fi-FI" sz="1600" dirty="0">
                <a:solidFill>
                  <a:schemeClr val="bg1"/>
                </a:solidFill>
                <a:latin typeface="Arial Black" panose="020B0A04020102020204" pitchFamily="34" charset="0"/>
                <a:cs typeface="Arial" panose="020B0604020202020204" pitchFamily="34" charset="0"/>
              </a:rPr>
              <a:t> </a:t>
            </a:r>
            <a:r>
              <a:rPr lang="fi-FI" sz="1600" dirty="0" err="1">
                <a:solidFill>
                  <a:schemeClr val="bg1"/>
                </a:solidFill>
                <a:latin typeface="Arial Black" panose="020B0A04020102020204" pitchFamily="34" charset="0"/>
                <a:cs typeface="Arial" panose="020B0604020202020204" pitchFamily="34" charset="0"/>
              </a:rPr>
              <a:t>vårdar</a:t>
            </a:r>
            <a:r>
              <a:rPr lang="fi-FI" sz="1600" dirty="0">
                <a:solidFill>
                  <a:schemeClr val="bg1"/>
                </a:solidFill>
                <a:latin typeface="Arial Black" panose="020B0A04020102020204" pitchFamily="34" charset="0"/>
                <a:cs typeface="Arial" panose="020B0604020202020204" pitchFamily="34" charset="0"/>
              </a:rPr>
              <a:t> </a:t>
            </a:r>
            <a:r>
              <a:rPr lang="fi-FI" sz="1600" dirty="0" err="1">
                <a:solidFill>
                  <a:schemeClr val="bg1"/>
                </a:solidFill>
                <a:latin typeface="Arial Black" panose="020B0A04020102020204" pitchFamily="34" charset="0"/>
                <a:cs typeface="Arial" panose="020B0604020202020204" pitchFamily="34" charset="0"/>
              </a:rPr>
              <a:t>skogen</a:t>
            </a:r>
            <a:endParaRPr lang="fi-FI" sz="1600" dirty="0">
              <a:solidFill>
                <a:schemeClr val="bg1"/>
              </a:solidFill>
              <a:latin typeface="Arial Black" panose="020B0A04020102020204" pitchFamily="34" charset="0"/>
              <a:cs typeface="Arial" panose="020B0604020202020204" pitchFamily="34" charset="0"/>
            </a:endParaRPr>
          </a:p>
          <a:p>
            <a:pPr algn="ctr"/>
            <a:endParaRPr lang="fi-FI" sz="1600" dirty="0">
              <a:solidFill>
                <a:schemeClr val="bg1"/>
              </a:solidFill>
              <a:latin typeface="Arial Black" panose="020B0A04020102020204" pitchFamily="34" charset="0"/>
              <a:cs typeface="Arial" panose="020B0604020202020204" pitchFamily="34" charset="0"/>
            </a:endParaRPr>
          </a:p>
        </p:txBody>
      </p:sp>
      <p:pic>
        <p:nvPicPr>
          <p:cNvPr id="4" name="Kuv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671" y="3991532"/>
            <a:ext cx="1293151" cy="2525805"/>
          </a:xfrm>
          <a:prstGeom prst="rect">
            <a:avLst/>
          </a:prstGeom>
        </p:spPr>
      </p:pic>
      <p:sp>
        <p:nvSpPr>
          <p:cNvPr id="9" name="Tekstiruutu 8"/>
          <p:cNvSpPr txBox="1"/>
          <p:nvPr/>
        </p:nvSpPr>
        <p:spPr>
          <a:xfrm>
            <a:off x="5508759" y="4653136"/>
            <a:ext cx="3527737" cy="1323439"/>
          </a:xfrm>
          <a:prstGeom prst="rect">
            <a:avLst/>
          </a:prstGeom>
          <a:noFill/>
        </p:spPr>
        <p:txBody>
          <a:bodyPr wrap="square" rtlCol="0">
            <a:spAutoFit/>
          </a:bodyPr>
          <a:lstStyle/>
          <a:p>
            <a:pPr algn="ctr"/>
            <a:r>
              <a:rPr lang="fi-FI" sz="1600" dirty="0" smtClean="0">
                <a:solidFill>
                  <a:srgbClr val="CCFF33"/>
                </a:solidFill>
                <a:latin typeface="Arial Black" panose="020B0A04020102020204" pitchFamily="34" charset="0"/>
                <a:cs typeface="Arial" panose="020B0604020202020204" pitchFamily="34" charset="0"/>
              </a:rPr>
              <a:t>Alla </a:t>
            </a:r>
            <a:r>
              <a:rPr lang="fi-FI" sz="1600" dirty="0" err="1" smtClean="0">
                <a:solidFill>
                  <a:srgbClr val="CCFF33"/>
                </a:solidFill>
                <a:latin typeface="Arial Black" panose="020B0A04020102020204" pitchFamily="34" charset="0"/>
                <a:cs typeface="Arial" panose="020B0604020202020204" pitchFamily="34" charset="0"/>
              </a:rPr>
              <a:t>har</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rätt</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till</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att</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njuta</a:t>
            </a:r>
            <a:r>
              <a:rPr lang="fi-FI" sz="1600" dirty="0" smtClean="0">
                <a:solidFill>
                  <a:srgbClr val="CCFF33"/>
                </a:solidFill>
                <a:latin typeface="Arial Black" panose="020B0A04020102020204" pitchFamily="34" charset="0"/>
                <a:cs typeface="Arial" panose="020B0604020202020204" pitchFamily="34" charset="0"/>
              </a:rPr>
              <a:t> </a:t>
            </a:r>
          </a:p>
          <a:p>
            <a:pPr algn="ctr"/>
            <a:r>
              <a:rPr lang="fi-FI" sz="1600" dirty="0" err="1">
                <a:solidFill>
                  <a:srgbClr val="CCFF33"/>
                </a:solidFill>
                <a:latin typeface="Arial Black" panose="020B0A04020102020204" pitchFamily="34" charset="0"/>
                <a:cs typeface="Arial" panose="020B0604020202020204" pitchFamily="34" charset="0"/>
              </a:rPr>
              <a:t>o</a:t>
            </a:r>
            <a:r>
              <a:rPr lang="fi-FI" sz="1600" dirty="0" err="1" smtClean="0">
                <a:solidFill>
                  <a:srgbClr val="CCFF33"/>
                </a:solidFill>
                <a:latin typeface="Arial Black" panose="020B0A04020102020204" pitchFamily="34" charset="0"/>
                <a:cs typeface="Arial" panose="020B0604020202020204" pitchFamily="34" charset="0"/>
              </a:rPr>
              <a:t>ch</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utnyttja</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naturens</a:t>
            </a:r>
            <a:r>
              <a:rPr lang="fi-FI" sz="1600" dirty="0" smtClean="0">
                <a:solidFill>
                  <a:srgbClr val="CCFF33"/>
                </a:solidFill>
                <a:latin typeface="Arial Black" panose="020B0A04020102020204" pitchFamily="34" charset="0"/>
                <a:cs typeface="Arial" panose="020B0604020202020204" pitchFamily="34" charset="0"/>
              </a:rPr>
              <a:t> </a:t>
            </a:r>
          </a:p>
          <a:p>
            <a:pPr algn="ctr"/>
            <a:r>
              <a:rPr lang="fi-FI" sz="1600" dirty="0" err="1" smtClean="0">
                <a:solidFill>
                  <a:srgbClr val="CCFF33"/>
                </a:solidFill>
                <a:latin typeface="Arial Black" panose="020B0A04020102020204" pitchFamily="34" charset="0"/>
                <a:cs typeface="Arial" panose="020B0604020202020204" pitchFamily="34" charset="0"/>
              </a:rPr>
              <a:t>utbyte</a:t>
            </a:r>
            <a:r>
              <a:rPr lang="fi-FI" sz="1600" dirty="0" smtClean="0">
                <a:solidFill>
                  <a:srgbClr val="CCFF33"/>
                </a:solidFill>
                <a:latin typeface="Arial Black" panose="020B0A04020102020204" pitchFamily="34" charset="0"/>
                <a:cs typeface="Arial" panose="020B0604020202020204" pitchFamily="34" charset="0"/>
              </a:rPr>
              <a:t> </a:t>
            </a:r>
            <a:r>
              <a:rPr lang="fi-FI" sz="1600" dirty="0" err="1" smtClean="0">
                <a:solidFill>
                  <a:srgbClr val="CCFF33"/>
                </a:solidFill>
                <a:latin typeface="Arial Black" panose="020B0A04020102020204" pitchFamily="34" charset="0"/>
                <a:cs typeface="Arial" panose="020B0604020202020204" pitchFamily="34" charset="0"/>
              </a:rPr>
              <a:t>enligt</a:t>
            </a:r>
            <a:r>
              <a:rPr lang="fi-FI" sz="1600" dirty="0" smtClean="0">
                <a:solidFill>
                  <a:srgbClr val="CCFF33"/>
                </a:solidFill>
                <a:latin typeface="Arial Black" panose="020B0A04020102020204" pitchFamily="34" charset="0"/>
                <a:cs typeface="Arial" panose="020B0604020202020204" pitchFamily="34" charset="0"/>
              </a:rPr>
              <a:t> </a:t>
            </a:r>
          </a:p>
          <a:p>
            <a:pPr algn="ctr"/>
            <a:r>
              <a:rPr lang="fi-FI" sz="1600" dirty="0" err="1" smtClean="0">
                <a:solidFill>
                  <a:schemeClr val="bg1"/>
                </a:solidFill>
                <a:latin typeface="Arial Black" panose="020B0A04020102020204" pitchFamily="34" charset="0"/>
                <a:cs typeface="Arial" panose="020B0604020202020204" pitchFamily="34" charset="0"/>
              </a:rPr>
              <a:t>allemansrätten</a:t>
            </a:r>
            <a:endParaRPr lang="fi-FI" sz="1600" dirty="0" smtClean="0">
              <a:solidFill>
                <a:schemeClr val="bg1"/>
              </a:solidFill>
              <a:latin typeface="Arial Black" panose="020B0A04020102020204" pitchFamily="34" charset="0"/>
              <a:cs typeface="Arial" panose="020B0604020202020204" pitchFamily="34" charset="0"/>
            </a:endParaRPr>
          </a:p>
          <a:p>
            <a:pPr algn="ctr"/>
            <a:endParaRPr lang="fi-FI" sz="16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212836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5024"/>
            <a:ext cx="9144000" cy="3212976"/>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8800"/>
            <a:ext cx="9144000" cy="1876762"/>
          </a:xfrm>
          <a:prstGeom prst="rect">
            <a:avLst/>
          </a:prstGeom>
        </p:spPr>
      </p:pic>
      <p:sp>
        <p:nvSpPr>
          <p:cNvPr id="5" name="Tekstiruutu 4"/>
          <p:cNvSpPr txBox="1"/>
          <p:nvPr/>
        </p:nvSpPr>
        <p:spPr>
          <a:xfrm>
            <a:off x="2627784" y="4653136"/>
            <a:ext cx="6120680" cy="1061829"/>
          </a:xfrm>
          <a:prstGeom prst="rect">
            <a:avLst/>
          </a:prstGeom>
          <a:noFill/>
        </p:spPr>
        <p:txBody>
          <a:bodyPr wrap="square" rtlCol="0">
            <a:spAutoFit/>
          </a:bodyPr>
          <a:lstStyle/>
          <a:p>
            <a:r>
              <a:rPr lang="fi-FI" sz="2700" dirty="0" err="1">
                <a:solidFill>
                  <a:schemeClr val="bg1"/>
                </a:solidFill>
                <a:latin typeface="Arial Black" panose="020B0A04020102020204" pitchFamily="34" charset="0"/>
              </a:rPr>
              <a:t>A</a:t>
            </a:r>
            <a:r>
              <a:rPr lang="fi-FI" sz="2700" dirty="0" err="1" smtClean="0">
                <a:solidFill>
                  <a:schemeClr val="bg1"/>
                </a:solidFill>
                <a:latin typeface="Arial Black" panose="020B0A04020102020204" pitchFamily="34" charset="0"/>
              </a:rPr>
              <a:t>nvändning</a:t>
            </a:r>
            <a:r>
              <a:rPr lang="fi-FI" sz="2700" dirty="0" smtClean="0">
                <a:solidFill>
                  <a:schemeClr val="bg1"/>
                </a:solidFill>
                <a:latin typeface="Arial Black" panose="020B0A04020102020204" pitchFamily="34" charset="0"/>
              </a:rPr>
              <a:t> av </a:t>
            </a:r>
            <a:r>
              <a:rPr lang="fi-FI" sz="2700" dirty="0" err="1" smtClean="0">
                <a:solidFill>
                  <a:schemeClr val="bg1"/>
                </a:solidFill>
                <a:latin typeface="Arial Black" panose="020B0A04020102020204" pitchFamily="34" charset="0"/>
              </a:rPr>
              <a:t>skog</a:t>
            </a:r>
            <a:r>
              <a:rPr lang="fi-FI" sz="2700" dirty="0" smtClean="0">
                <a:solidFill>
                  <a:schemeClr val="bg1"/>
                </a:solidFill>
                <a:latin typeface="Arial Black" panose="020B0A04020102020204" pitchFamily="34" charset="0"/>
              </a:rPr>
              <a:t> </a:t>
            </a:r>
            <a:r>
              <a:rPr lang="fi-FI" sz="2700" dirty="0" err="1" smtClean="0">
                <a:solidFill>
                  <a:schemeClr val="bg1"/>
                </a:solidFill>
                <a:latin typeface="Arial Black" panose="020B0A04020102020204" pitchFamily="34" charset="0"/>
              </a:rPr>
              <a:t>styrs</a:t>
            </a:r>
            <a:r>
              <a:rPr lang="fi-FI" sz="2700" dirty="0" smtClean="0">
                <a:solidFill>
                  <a:schemeClr val="bg1"/>
                </a:solidFill>
                <a:latin typeface="Arial Black" panose="020B0A04020102020204" pitchFamily="34" charset="0"/>
              </a:rPr>
              <a:t> av</a:t>
            </a:r>
          </a:p>
          <a:p>
            <a:r>
              <a:rPr lang="fi-FI" sz="3600" dirty="0" smtClean="0">
                <a:solidFill>
                  <a:schemeClr val="bg1"/>
                </a:solidFill>
                <a:latin typeface="Arial Black" panose="020B0A04020102020204" pitchFamily="34" charset="0"/>
              </a:rPr>
              <a:t>§ &amp; </a:t>
            </a:r>
            <a:r>
              <a:rPr lang="fi-FI" sz="3600" dirty="0" err="1" smtClean="0">
                <a:solidFill>
                  <a:schemeClr val="bg1"/>
                </a:solidFill>
                <a:latin typeface="Arial Black" panose="020B0A04020102020204" pitchFamily="34" charset="0"/>
              </a:rPr>
              <a:t>rekommendationer</a:t>
            </a:r>
            <a:endParaRPr lang="fi-FI" sz="3600" dirty="0">
              <a:solidFill>
                <a:schemeClr val="bg1"/>
              </a:solidFill>
              <a:latin typeface="Arial Black" panose="020B0A04020102020204" pitchFamily="34" charset="0"/>
            </a:endParaRPr>
          </a:p>
        </p:txBody>
      </p:sp>
      <p:pic>
        <p:nvPicPr>
          <p:cNvPr id="11" name="Kuv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175" y="3985687"/>
            <a:ext cx="1296144" cy="2531650"/>
          </a:xfrm>
          <a:prstGeom prst="rect">
            <a:avLst/>
          </a:prstGeom>
        </p:spPr>
      </p:pic>
    </p:spTree>
    <p:extLst>
      <p:ext uri="{BB962C8B-B14F-4D97-AF65-F5344CB8AC3E}">
        <p14:creationId xmlns:p14="http://schemas.microsoft.com/office/powerpoint/2010/main" val="951750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7173</TotalTime>
  <Words>3107</Words>
  <Application>Microsoft Office PowerPoint</Application>
  <PresentationFormat>Näytössä katseltava diaesitys (4:3)</PresentationFormat>
  <Paragraphs>341</Paragraphs>
  <Slides>26</Slides>
  <Notes>25</Notes>
  <HiddenSlides>0</HiddenSlides>
  <MMClips>0</MMClips>
  <ScaleCrop>false</ScaleCrop>
  <HeadingPairs>
    <vt:vector size="4" baseType="variant">
      <vt:variant>
        <vt:lpstr>Teema</vt:lpstr>
      </vt:variant>
      <vt:variant>
        <vt:i4>1</vt:i4>
      </vt:variant>
      <vt:variant>
        <vt:lpstr>Dian otsikot</vt:lpstr>
      </vt:variant>
      <vt:variant>
        <vt:i4>26</vt:i4>
      </vt:variant>
    </vt:vector>
  </HeadingPairs>
  <TitlesOfParts>
    <vt:vector size="27" baseType="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Vilma Issakainen</dc:creator>
  <cp:lastModifiedBy>Cecilia Eklund</cp:lastModifiedBy>
  <cp:revision>217</cp:revision>
  <dcterms:created xsi:type="dcterms:W3CDTF">2014-02-17T06:30:51Z</dcterms:created>
  <dcterms:modified xsi:type="dcterms:W3CDTF">2014-06-13T05:38:24Z</dcterms:modified>
</cp:coreProperties>
</file>